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5"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embeddedFontLst>
    <p:embeddedFont>
      <p:font typeface="Bookman Old Style" panose="02050604050505020204" pitchFamily="18" charset="0"/>
      <p:regular r:id="rId17"/>
      <p:bold r:id="rId18"/>
      <p:italic r:id="rId19"/>
      <p:boldItalic r:id="rId20"/>
    </p:embeddedFont>
    <p:embeddedFont>
      <p:font typeface="Calibri" panose="020F0502020204030204" pitchFamily="34" charset="0"/>
      <p:regular r:id="rId21"/>
      <p:bold r:id="rId22"/>
      <p:italic r:id="rId23"/>
      <p:boldItalic r:id="rId24"/>
    </p:embeddedFont>
    <p:embeddedFont>
      <p:font typeface="Century Gothic" panose="020B0502020202020204" pitchFamily="34" charset="0"/>
      <p:regular r:id="rId25"/>
      <p:bold r:id="rId26"/>
      <p:italic r:id="rId27"/>
      <p:boldItalic r:id="rId28"/>
    </p:embeddedFont>
    <p:embeddedFont>
      <p:font typeface="Roboto" panose="02000000000000000000"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67" y="-29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9" name="Google Shape;5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10715848c6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7" name="Google Shape;217;g210715848c6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96ef97f1ae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7" name="Google Shape;237;g296ef97f1ae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427b00700d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4" name="Google Shape;254;g2427b00700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8" name="Google Shape;26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3" name="Google Shape;28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2" name="Google Shape;7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6" name="Google Shape;8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10715848c6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g210715848c6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10715848c6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8" name="Google Shape;118;g210715848c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96ef97f1a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5" name="Google Shape;135;g296ef97f1a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96ef97f1ae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3" name="Google Shape;153;g296ef97f1ae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427b00700d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g2427b00700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3" name="Google Shape;20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0" name="Google Shape;20;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2" name="Google Shape;32;p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4" name="Google Shape;34;p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6"/>
          <p:cNvSpPr>
            <a:spLocks noGrp="1"/>
          </p:cNvSpPr>
          <p:nvPr>
            <p:ph type="pic" idx="2"/>
          </p:nvPr>
        </p:nvSpPr>
        <p:spPr>
          <a:xfrm>
            <a:off x="5183188" y="987425"/>
            <a:ext cx="6172200" cy="4873625"/>
          </a:xfrm>
          <a:prstGeom prst="rect">
            <a:avLst/>
          </a:prstGeom>
          <a:noFill/>
          <a:ln>
            <a:noFill/>
          </a:ln>
        </p:spPr>
      </p:sp>
      <p:sp>
        <p:nvSpPr>
          <p:cNvPr id="41" name="Google Shape;41;p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libbraille.org/how-alphabets-and-numbers-are-written-in-th"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4.png"/><Relationship Id="rId5" Type="http://schemas.openxmlformats.org/officeDocument/2006/relationships/image" Target="../media/image3.png"/><Relationship Id="rId10"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61" name="Google Shape;61;p9"/>
          <p:cNvPicPr preferRelativeResize="0"/>
          <p:nvPr/>
        </p:nvPicPr>
        <p:blipFill rotWithShape="1">
          <a:blip r:embed="rId3">
            <a:alphaModFix/>
          </a:blip>
          <a:srcRect/>
          <a:stretch/>
        </p:blipFill>
        <p:spPr>
          <a:xfrm rot="5400000">
            <a:off x="4926905" y="1460761"/>
            <a:ext cx="478058" cy="10358136"/>
          </a:xfrm>
          <a:prstGeom prst="rect">
            <a:avLst/>
          </a:prstGeom>
          <a:noFill/>
          <a:ln>
            <a:noFill/>
          </a:ln>
        </p:spPr>
      </p:pic>
      <p:pic>
        <p:nvPicPr>
          <p:cNvPr id="62" name="Google Shape;62;p9" descr="A close up of a sign&#10;&#10;Description automatically generated"/>
          <p:cNvPicPr preferRelativeResize="0">
            <a:picLocks noGrp="1"/>
          </p:cNvPicPr>
          <p:nvPr>
            <p:ph type="body" idx="1"/>
          </p:nvPr>
        </p:nvPicPr>
        <p:blipFill rotWithShape="1">
          <a:blip r:embed="rId4">
            <a:alphaModFix/>
          </a:blip>
          <a:srcRect/>
          <a:stretch/>
        </p:blipFill>
        <p:spPr>
          <a:xfrm>
            <a:off x="10844462" y="332681"/>
            <a:ext cx="968545" cy="721920"/>
          </a:xfrm>
          <a:prstGeom prst="rect">
            <a:avLst/>
          </a:prstGeom>
          <a:noFill/>
          <a:ln>
            <a:noFill/>
          </a:ln>
        </p:spPr>
      </p:pic>
      <p:pic>
        <p:nvPicPr>
          <p:cNvPr id="63" name="Google Shape;63;p9"/>
          <p:cNvPicPr preferRelativeResize="0"/>
          <p:nvPr/>
        </p:nvPicPr>
        <p:blipFill rotWithShape="1">
          <a:blip r:embed="rId5">
            <a:alphaModFix/>
          </a:blip>
          <a:srcRect/>
          <a:stretch/>
        </p:blipFill>
        <p:spPr>
          <a:xfrm rot="5400000">
            <a:off x="11029472" y="5716331"/>
            <a:ext cx="478059" cy="1846997"/>
          </a:xfrm>
          <a:prstGeom prst="rect">
            <a:avLst/>
          </a:prstGeom>
          <a:noFill/>
          <a:ln>
            <a:noFill/>
          </a:ln>
        </p:spPr>
      </p:pic>
      <p:pic>
        <p:nvPicPr>
          <p:cNvPr id="64" name="Google Shape;64;p9"/>
          <p:cNvPicPr preferRelativeResize="0"/>
          <p:nvPr/>
        </p:nvPicPr>
        <p:blipFill rotWithShape="1">
          <a:blip r:embed="rId3">
            <a:alphaModFix/>
          </a:blip>
          <a:srcRect/>
          <a:stretch/>
        </p:blipFill>
        <p:spPr>
          <a:xfrm rot="5400000">
            <a:off x="107253" y="5934335"/>
            <a:ext cx="346080" cy="586852"/>
          </a:xfrm>
          <a:prstGeom prst="rect">
            <a:avLst/>
          </a:prstGeom>
          <a:noFill/>
          <a:ln>
            <a:noFill/>
          </a:ln>
        </p:spPr>
      </p:pic>
      <p:sp>
        <p:nvSpPr>
          <p:cNvPr id="65" name="Google Shape;65;p9"/>
          <p:cNvSpPr txBox="1"/>
          <p:nvPr/>
        </p:nvSpPr>
        <p:spPr>
          <a:xfrm>
            <a:off x="449450" y="1008600"/>
            <a:ext cx="10904400" cy="5000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C00000"/>
                </a:solidFill>
                <a:latin typeface="Century Gothic"/>
                <a:ea typeface="Century Gothic"/>
                <a:cs typeface="Century Gothic"/>
                <a:sym typeface="Century Gothic"/>
              </a:rPr>
              <a:t>K. J. Somaiya Institute of  Information Technology, Mumbai</a:t>
            </a:r>
            <a:endParaRPr sz="1800" b="1" i="0" u="none" strike="noStrike" cap="none">
              <a:solidFill>
                <a:srgbClr val="C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000000"/>
              </a:buClr>
              <a:buSzPts val="2400"/>
              <a:buFont typeface="Arial"/>
              <a:buNone/>
            </a:pPr>
            <a:r>
              <a:rPr lang="en-US" sz="2400" b="1" i="0" u="sng" strike="noStrike" cap="none">
                <a:solidFill>
                  <a:srgbClr val="052358"/>
                </a:solidFill>
                <a:latin typeface="Times New Roman"/>
                <a:ea typeface="Times New Roman"/>
                <a:cs typeface="Times New Roman"/>
                <a:sym typeface="Times New Roman"/>
              </a:rPr>
              <a:t>Department of Electronics and Telecommunication Engineering</a:t>
            </a:r>
            <a:r>
              <a:rPr lang="en-US" sz="2000" b="1" i="0" u="sng" strike="noStrike" cap="none">
                <a:solidFill>
                  <a:srgbClr val="052358"/>
                </a:solidFill>
                <a:latin typeface="Times New Roman"/>
                <a:ea typeface="Times New Roman"/>
                <a:cs typeface="Times New Roman"/>
                <a:sym typeface="Times New Roman"/>
              </a:rPr>
              <a:t>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800"/>
              <a:buFont typeface="Arial"/>
              <a:buNone/>
            </a:pPr>
            <a:r>
              <a:rPr lang="en-US" sz="1800" b="1">
                <a:solidFill>
                  <a:schemeClr val="dk1"/>
                </a:solidFill>
                <a:latin typeface="Times New Roman"/>
                <a:ea typeface="Times New Roman"/>
                <a:cs typeface="Times New Roman"/>
                <a:sym typeface="Times New Roman"/>
              </a:rPr>
              <a:t>Third Year</a:t>
            </a:r>
            <a:r>
              <a:rPr lang="en-US" sz="1800" b="1" i="0" u="none" strike="noStrike" cap="none">
                <a:solidFill>
                  <a:schemeClr val="dk1"/>
                </a:solidFill>
                <a:latin typeface="Times New Roman"/>
                <a:ea typeface="Times New Roman"/>
                <a:cs typeface="Times New Roman"/>
                <a:sym typeface="Times New Roman"/>
              </a:rPr>
              <a:t> Mini Project Presentation (Sem </a:t>
            </a:r>
            <a:r>
              <a:rPr lang="en-US" sz="1800" b="1">
                <a:solidFill>
                  <a:schemeClr val="dk1"/>
                </a:solidFill>
                <a:latin typeface="Times New Roman"/>
                <a:ea typeface="Times New Roman"/>
                <a:cs typeface="Times New Roman"/>
                <a:sym typeface="Times New Roman"/>
              </a:rPr>
              <a:t>5</a:t>
            </a:r>
            <a:r>
              <a:rPr lang="en-US" sz="1800" b="1" i="0" u="none" strike="noStrike" cap="none">
                <a:solidFill>
                  <a:schemeClr val="dk1"/>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52358"/>
                </a:solidFill>
                <a:latin typeface="Times New Roman"/>
                <a:ea typeface="Times New Roman"/>
                <a:cs typeface="Times New Roman"/>
                <a:sym typeface="Times New Roman"/>
              </a:rPr>
              <a:t>Academic Year 202</a:t>
            </a:r>
            <a:r>
              <a:rPr lang="en-US" sz="2000" b="1">
                <a:solidFill>
                  <a:srgbClr val="052358"/>
                </a:solidFill>
                <a:latin typeface="Times New Roman"/>
                <a:ea typeface="Times New Roman"/>
                <a:cs typeface="Times New Roman"/>
                <a:sym typeface="Times New Roman"/>
              </a:rPr>
              <a:t>3-24</a:t>
            </a:r>
            <a:endParaRPr sz="2000" b="1">
              <a:solidFill>
                <a:srgbClr val="052358"/>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000"/>
              <a:buFont typeface="Arial"/>
              <a:buNone/>
            </a:pPr>
            <a:endParaRPr sz="2000" b="1">
              <a:solidFill>
                <a:srgbClr val="052358"/>
              </a:solidFill>
              <a:latin typeface="Times New Roman"/>
              <a:ea typeface="Times New Roman"/>
              <a:cs typeface="Times New Roman"/>
              <a:sym typeface="Times New Roman"/>
            </a:endParaRPr>
          </a:p>
          <a:p>
            <a:pPr marL="0" lvl="0" indent="0" algn="l" rtl="0">
              <a:lnSpc>
                <a:spcPct val="120000"/>
              </a:lnSpc>
              <a:spcBef>
                <a:spcPts val="0"/>
              </a:spcBef>
              <a:spcAft>
                <a:spcPts val="0"/>
              </a:spcAft>
              <a:buClr>
                <a:schemeClr val="dk1"/>
              </a:buClr>
              <a:buSzPts val="1100"/>
              <a:buFont typeface="Arial"/>
              <a:buNone/>
            </a:pPr>
            <a:r>
              <a:rPr lang="en-US" sz="2300">
                <a:solidFill>
                  <a:srgbClr val="111111"/>
                </a:solidFill>
                <a:highlight>
                  <a:srgbClr val="FFFFFF"/>
                </a:highlight>
                <a:latin typeface="Roboto"/>
                <a:ea typeface="Roboto"/>
                <a:cs typeface="Roboto"/>
                <a:sym typeface="Roboto"/>
              </a:rPr>
              <a:t>                                       </a:t>
            </a:r>
            <a:r>
              <a:rPr lang="en-US" sz="3000" b="1" i="1">
                <a:solidFill>
                  <a:srgbClr val="C00000"/>
                </a:solidFill>
                <a:highlight>
                  <a:srgbClr val="FFFFFF"/>
                </a:highlight>
                <a:latin typeface="Roboto"/>
                <a:ea typeface="Roboto"/>
                <a:cs typeface="Roboto"/>
                <a:sym typeface="Roboto"/>
              </a:rPr>
              <a:t>TEXT TO BRAILLE CONVERTER</a:t>
            </a:r>
            <a:endParaRPr sz="3000" b="1" i="1">
              <a:solidFill>
                <a:srgbClr val="C00000"/>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2800"/>
              <a:buFont typeface="Arial"/>
              <a:buNone/>
            </a:pPr>
            <a:endParaRPr sz="2300" b="1">
              <a:solidFill>
                <a:srgbClr val="052358"/>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800"/>
              <a:buFont typeface="Arial"/>
              <a:buNone/>
            </a:pPr>
            <a:r>
              <a:rPr lang="en-US" sz="2300" b="1">
                <a:solidFill>
                  <a:srgbClr val="052358"/>
                </a:solidFill>
                <a:latin typeface="Times New Roman"/>
                <a:ea typeface="Times New Roman"/>
                <a:cs typeface="Times New Roman"/>
                <a:sym typeface="Times New Roman"/>
              </a:rPr>
              <a:t>                                                          </a:t>
            </a:r>
            <a:r>
              <a:rPr lang="en-US" sz="2000" b="1">
                <a:solidFill>
                  <a:schemeClr val="dk1"/>
                </a:solidFill>
                <a:latin typeface="Times New Roman"/>
                <a:ea typeface="Times New Roman"/>
                <a:cs typeface="Times New Roman"/>
                <a:sym typeface="Times New Roman"/>
              </a:rPr>
              <a:t>Vedant Hedaoo(A-31)</a:t>
            </a:r>
            <a:endParaRPr sz="2000" b="1" u="none" strike="noStrike" cap="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500"/>
              <a:buFont typeface="Arial"/>
              <a:buNone/>
            </a:pPr>
            <a:r>
              <a:rPr lang="en-US" sz="2000" b="1">
                <a:solidFill>
                  <a:schemeClr val="dk1"/>
                </a:solidFill>
                <a:latin typeface="Times New Roman"/>
                <a:ea typeface="Times New Roman"/>
                <a:cs typeface="Times New Roman"/>
                <a:sym typeface="Times New Roman"/>
              </a:rPr>
              <a:t>Aditya Jain(A-35)</a:t>
            </a:r>
            <a:endParaRPr sz="2000" b="1">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800"/>
              <a:buFont typeface="Arial"/>
              <a:buNone/>
            </a:pPr>
            <a:r>
              <a:rPr lang="en-US" sz="2000" b="1">
                <a:solidFill>
                  <a:schemeClr val="dk1"/>
                </a:solidFill>
                <a:latin typeface="Times New Roman"/>
                <a:ea typeface="Times New Roman"/>
                <a:cs typeface="Times New Roman"/>
                <a:sym typeface="Times New Roman"/>
              </a:rPr>
              <a:t>Ankit Kale (A-39)</a:t>
            </a:r>
            <a:endParaRPr sz="2000" b="1">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800"/>
              <a:buFont typeface="Arial"/>
              <a:buNone/>
            </a:pPr>
            <a:r>
              <a:rPr lang="en-US" sz="2000" b="1">
                <a:latin typeface="Times New Roman"/>
                <a:ea typeface="Times New Roman"/>
                <a:cs typeface="Times New Roman"/>
                <a:sym typeface="Times New Roman"/>
              </a:rPr>
              <a:t>Shankar Kannan(A-40)</a:t>
            </a:r>
            <a:endParaRPr sz="2000" b="1" i="0" u="none" strike="noStrike" cap="none">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050"/>
              <a:buFont typeface="Arial"/>
              <a:buNone/>
            </a:pPr>
            <a:endParaRPr sz="2000" b="0" i="0" u="none" strike="noStrike" cap="none">
              <a:solidFill>
                <a:srgbClr val="052358"/>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052358"/>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3200"/>
              <a:buFont typeface="Arial"/>
              <a:buNone/>
            </a:pPr>
            <a:r>
              <a:rPr lang="en-US" sz="3200" b="1">
                <a:solidFill>
                  <a:srgbClr val="052358"/>
                </a:solidFill>
                <a:latin typeface="Times New Roman"/>
                <a:ea typeface="Times New Roman"/>
                <a:cs typeface="Times New Roman"/>
                <a:sym typeface="Times New Roman"/>
              </a:rPr>
              <a:t>                                          </a:t>
            </a:r>
            <a:r>
              <a:rPr lang="en-US" sz="3200" b="1" i="0" u="none" strike="noStrike" cap="none">
                <a:solidFill>
                  <a:srgbClr val="052358"/>
                </a:solidFill>
                <a:latin typeface="Times New Roman"/>
                <a:ea typeface="Times New Roman"/>
                <a:cs typeface="Times New Roman"/>
                <a:sym typeface="Times New Roman"/>
              </a:rPr>
              <a:t>Supervisor</a:t>
            </a:r>
            <a:endParaRPr sz="3200" b="1" i="0" u="none" strike="noStrike" cap="none">
              <a:solidFill>
                <a:srgbClr val="052358"/>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3200"/>
              <a:buFont typeface="Arial"/>
              <a:buNone/>
            </a:pPr>
            <a:r>
              <a:rPr lang="en-US" sz="3200" b="1">
                <a:solidFill>
                  <a:srgbClr val="052358"/>
                </a:solidFill>
                <a:latin typeface="Times New Roman"/>
                <a:ea typeface="Times New Roman"/>
                <a:cs typeface="Times New Roman"/>
                <a:sym typeface="Times New Roman"/>
              </a:rPr>
              <a:t>Prof.Pranali Hatode </a:t>
            </a:r>
            <a:endParaRPr sz="3200" b="1">
              <a:solidFill>
                <a:srgbClr val="052358"/>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800"/>
              <a:buFont typeface="Arial"/>
              <a:buNone/>
            </a:pPr>
            <a:endParaRPr sz="2800" b="1" i="0" u="none" strike="noStrike" cap="none">
              <a:solidFill>
                <a:srgbClr val="052358"/>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rgbClr val="052358"/>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500"/>
              <a:buFont typeface="Arial"/>
              <a:buNone/>
            </a:pPr>
            <a:endParaRPr sz="2500" b="1" i="0" u="none" strike="noStrike" cap="none">
              <a:solidFill>
                <a:srgbClr val="6E3F0C"/>
              </a:solidFill>
              <a:latin typeface="Times New Roman"/>
              <a:ea typeface="Times New Roman"/>
              <a:cs typeface="Times New Roman"/>
              <a:sym typeface="Times New Roman"/>
            </a:endParaRPr>
          </a:p>
          <a:p>
            <a:pPr marL="457200" marR="0" lvl="0" indent="0" algn="l" rtl="0">
              <a:lnSpc>
                <a:spcPct val="100000"/>
              </a:lnSpc>
              <a:spcBef>
                <a:spcPts val="0"/>
              </a:spcBef>
              <a:spcAft>
                <a:spcPts val="0"/>
              </a:spcAft>
              <a:buClr>
                <a:srgbClr val="000000"/>
              </a:buClr>
              <a:buSzPts val="1700"/>
              <a:buFont typeface="Arial"/>
              <a:buNone/>
            </a:pPr>
            <a:r>
              <a:rPr lang="en-US" sz="1700" b="1" i="0" u="none" strike="noStrike" cap="none">
                <a:solidFill>
                  <a:srgbClr val="C00000"/>
                </a:solidFill>
                <a:latin typeface="Times New Roman"/>
                <a:ea typeface="Times New Roman"/>
                <a:cs typeface="Times New Roman"/>
                <a:sym typeface="Times New Roman"/>
              </a:rPr>
              <a:t>     						</a:t>
            </a:r>
            <a:r>
              <a:rPr lang="en-US" sz="1700" b="0" i="0" u="none" strike="noStrike" cap="none">
                <a:solidFill>
                  <a:schemeClr val="dk1"/>
                </a:solidFill>
                <a:latin typeface="Times New Roman"/>
                <a:ea typeface="Times New Roman"/>
                <a:cs typeface="Times New Roman"/>
                <a:sym typeface="Times New Roman"/>
              </a:rPr>
              <a:t>			               </a:t>
            </a:r>
            <a:endParaRPr sz="1100" b="0" i="0" u="none" strike="noStrike" cap="none">
              <a:solidFill>
                <a:schemeClr val="dk1"/>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2900"/>
              <a:buFont typeface="Arial"/>
              <a:buNone/>
            </a:pPr>
            <a:endParaRPr sz="2900" b="0" i="0" u="none" strike="noStrike" cap="none">
              <a:solidFill>
                <a:srgbClr val="C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900"/>
              <a:buFont typeface="Arial"/>
              <a:buNone/>
            </a:pPr>
            <a:endParaRPr sz="2900" b="0" i="0" u="none" strike="noStrike" cap="none">
              <a:solidFill>
                <a:srgbClr val="C00000"/>
              </a:solidFill>
              <a:latin typeface="Times New Roman"/>
              <a:ea typeface="Times New Roman"/>
              <a:cs typeface="Times New Roman"/>
              <a:sym typeface="Times New Roman"/>
            </a:endParaRPr>
          </a:p>
        </p:txBody>
      </p:sp>
      <p:sp>
        <p:nvSpPr>
          <p:cNvPr id="66" name="Google Shape;66;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8/15/2022</a:t>
            </a:r>
            <a:endParaRPr/>
          </a:p>
        </p:txBody>
      </p:sp>
      <p:sp>
        <p:nvSpPr>
          <p:cNvPr id="67" name="Google Shape;67;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Electronics and Telecommunication Engineering Department</a:t>
            </a:r>
            <a:endParaRPr/>
          </a:p>
        </p:txBody>
      </p:sp>
      <p:sp>
        <p:nvSpPr>
          <p:cNvPr id="68" name="Google Shape;68;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a:t>
            </a:fld>
            <a:endParaRPr/>
          </a:p>
        </p:txBody>
      </p:sp>
      <p:pic>
        <p:nvPicPr>
          <p:cNvPr id="69" name="Google Shape;69;p9"/>
          <p:cNvPicPr preferRelativeResize="0"/>
          <p:nvPr/>
        </p:nvPicPr>
        <p:blipFill>
          <a:blip r:embed="rId6">
            <a:alphaModFix/>
          </a:blip>
          <a:stretch>
            <a:fillRect/>
          </a:stretch>
        </p:blipFill>
        <p:spPr>
          <a:xfrm>
            <a:off x="-13125" y="-1"/>
            <a:ext cx="4169551" cy="10086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18"/>
          <p:cNvPicPr preferRelativeResize="0"/>
          <p:nvPr/>
        </p:nvPicPr>
        <p:blipFill rotWithShape="1">
          <a:blip r:embed="rId3">
            <a:alphaModFix/>
          </a:blip>
          <a:srcRect/>
          <a:stretch/>
        </p:blipFill>
        <p:spPr>
          <a:xfrm rot="5400000">
            <a:off x="4926905" y="1460761"/>
            <a:ext cx="478058" cy="10358136"/>
          </a:xfrm>
          <a:prstGeom prst="rect">
            <a:avLst/>
          </a:prstGeom>
          <a:noFill/>
          <a:ln>
            <a:noFill/>
          </a:ln>
        </p:spPr>
      </p:pic>
      <p:pic>
        <p:nvPicPr>
          <p:cNvPr id="220" name="Google Shape;220;p18" descr="A close up of a sign&#10;&#10;Description automatically generated"/>
          <p:cNvPicPr preferRelativeResize="0">
            <a:picLocks noGrp="1"/>
          </p:cNvPicPr>
          <p:nvPr>
            <p:ph type="body" idx="1"/>
          </p:nvPr>
        </p:nvPicPr>
        <p:blipFill rotWithShape="1">
          <a:blip r:embed="rId4">
            <a:alphaModFix/>
          </a:blip>
          <a:srcRect/>
          <a:stretch/>
        </p:blipFill>
        <p:spPr>
          <a:xfrm>
            <a:off x="10844462" y="332681"/>
            <a:ext cx="968400" cy="721800"/>
          </a:xfrm>
          <a:prstGeom prst="rect">
            <a:avLst/>
          </a:prstGeom>
          <a:noFill/>
          <a:ln>
            <a:noFill/>
          </a:ln>
        </p:spPr>
      </p:pic>
      <p:pic>
        <p:nvPicPr>
          <p:cNvPr id="221" name="Google Shape;221;p18"/>
          <p:cNvPicPr preferRelativeResize="0"/>
          <p:nvPr/>
        </p:nvPicPr>
        <p:blipFill rotWithShape="1">
          <a:blip r:embed="rId5">
            <a:alphaModFix/>
          </a:blip>
          <a:srcRect/>
          <a:stretch/>
        </p:blipFill>
        <p:spPr>
          <a:xfrm rot="5400000">
            <a:off x="11029472" y="5716331"/>
            <a:ext cx="478059" cy="1846997"/>
          </a:xfrm>
          <a:prstGeom prst="rect">
            <a:avLst/>
          </a:prstGeom>
          <a:noFill/>
          <a:ln>
            <a:noFill/>
          </a:ln>
        </p:spPr>
      </p:pic>
      <p:pic>
        <p:nvPicPr>
          <p:cNvPr id="222" name="Google Shape;222;p18"/>
          <p:cNvPicPr preferRelativeResize="0"/>
          <p:nvPr/>
        </p:nvPicPr>
        <p:blipFill rotWithShape="1">
          <a:blip r:embed="rId3">
            <a:alphaModFix/>
          </a:blip>
          <a:srcRect/>
          <a:stretch/>
        </p:blipFill>
        <p:spPr>
          <a:xfrm rot="5400000">
            <a:off x="107254" y="5934336"/>
            <a:ext cx="346080" cy="586850"/>
          </a:xfrm>
          <a:prstGeom prst="rect">
            <a:avLst/>
          </a:prstGeom>
          <a:noFill/>
          <a:ln>
            <a:noFill/>
          </a:ln>
        </p:spPr>
      </p:pic>
      <p:pic>
        <p:nvPicPr>
          <p:cNvPr id="223" name="Google Shape;223;p18" descr="A picture containing food, room, drawing&#10;&#10;Description automatically generated"/>
          <p:cNvPicPr preferRelativeResize="0"/>
          <p:nvPr/>
        </p:nvPicPr>
        <p:blipFill rotWithShape="1">
          <a:blip r:embed="rId6">
            <a:alphaModFix/>
          </a:blip>
          <a:srcRect/>
          <a:stretch/>
        </p:blipFill>
        <p:spPr>
          <a:xfrm>
            <a:off x="285928" y="152400"/>
            <a:ext cx="1038575" cy="1067450"/>
          </a:xfrm>
          <a:prstGeom prst="rect">
            <a:avLst/>
          </a:prstGeom>
          <a:noFill/>
          <a:ln>
            <a:noFill/>
          </a:ln>
        </p:spPr>
      </p:pic>
      <p:sp>
        <p:nvSpPr>
          <p:cNvPr id="224" name="Google Shape;224;p1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8/15/2022</a:t>
            </a:r>
            <a:endParaRPr/>
          </a:p>
        </p:txBody>
      </p:sp>
      <p:sp>
        <p:nvSpPr>
          <p:cNvPr id="225" name="Google Shape;225;p1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Electronics and Telecommunication Engineering Department</a:t>
            </a:r>
            <a:endParaRPr/>
          </a:p>
        </p:txBody>
      </p:sp>
      <p:sp>
        <p:nvSpPr>
          <p:cNvPr id="226" name="Google Shape;226;p1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sp>
        <p:nvSpPr>
          <p:cNvPr id="227" name="Google Shape;227;p18"/>
          <p:cNvSpPr txBox="1"/>
          <p:nvPr/>
        </p:nvSpPr>
        <p:spPr>
          <a:xfrm>
            <a:off x="1914225" y="332675"/>
            <a:ext cx="5459100" cy="84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300" b="1">
                <a:solidFill>
                  <a:srgbClr val="C00000"/>
                </a:solidFill>
                <a:latin typeface="Calibri"/>
                <a:ea typeface="Calibri"/>
                <a:cs typeface="Calibri"/>
                <a:sym typeface="Calibri"/>
              </a:rPr>
              <a:t>Estimated Cost </a:t>
            </a:r>
            <a:endParaRPr sz="4300" b="1">
              <a:solidFill>
                <a:srgbClr val="C00000"/>
              </a:solidFill>
              <a:latin typeface="Calibri"/>
              <a:ea typeface="Calibri"/>
              <a:cs typeface="Calibri"/>
              <a:sym typeface="Calibri"/>
            </a:endParaRPr>
          </a:p>
        </p:txBody>
      </p:sp>
      <p:sp>
        <p:nvSpPr>
          <p:cNvPr id="228" name="Google Shape;228;p18"/>
          <p:cNvSpPr txBox="1"/>
          <p:nvPr/>
        </p:nvSpPr>
        <p:spPr>
          <a:xfrm>
            <a:off x="1488450" y="1592025"/>
            <a:ext cx="8645400" cy="831300"/>
          </a:xfrm>
          <a:prstGeom prst="rect">
            <a:avLst/>
          </a:prstGeom>
          <a:noFill/>
          <a:ln>
            <a:noFill/>
          </a:ln>
        </p:spPr>
        <p:txBody>
          <a:bodyPr spcFirstLastPara="1" wrap="square" lIns="91425" tIns="91425" rIns="91425" bIns="91425" anchor="t" anchorCtr="0">
            <a:spAutoFit/>
          </a:bodyPr>
          <a:lstStyle/>
          <a:p>
            <a:pPr marL="457200" lvl="0" indent="-393700" algn="l" rtl="0">
              <a:spcBef>
                <a:spcPts val="0"/>
              </a:spcBef>
              <a:spcAft>
                <a:spcPts val="0"/>
              </a:spcAft>
              <a:buClr>
                <a:srgbClr val="374151"/>
              </a:buClr>
              <a:buSzPts val="2600"/>
              <a:buFont typeface="Roboto"/>
              <a:buChar char="●"/>
            </a:pPr>
            <a:endParaRPr sz="4200"/>
          </a:p>
        </p:txBody>
      </p:sp>
      <p:pic>
        <p:nvPicPr>
          <p:cNvPr id="229" name="Google Shape;229;p18"/>
          <p:cNvPicPr preferRelativeResize="0"/>
          <p:nvPr/>
        </p:nvPicPr>
        <p:blipFill>
          <a:blip r:embed="rId7">
            <a:alphaModFix/>
          </a:blip>
          <a:stretch>
            <a:fillRect/>
          </a:stretch>
        </p:blipFill>
        <p:spPr>
          <a:xfrm>
            <a:off x="838196" y="1377251"/>
            <a:ext cx="10253354" cy="3855275"/>
          </a:xfrm>
          <a:prstGeom prst="rect">
            <a:avLst/>
          </a:prstGeom>
          <a:noFill/>
          <a:ln>
            <a:noFill/>
          </a:ln>
        </p:spPr>
      </p:pic>
      <p:sp>
        <p:nvSpPr>
          <p:cNvPr id="230" name="Google Shape;230;p18"/>
          <p:cNvSpPr/>
          <p:nvPr/>
        </p:nvSpPr>
        <p:spPr>
          <a:xfrm>
            <a:off x="1628000" y="2067250"/>
            <a:ext cx="3978600" cy="407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100"/>
              <a:t>STM 32 Nucleo 64 Board</a:t>
            </a:r>
            <a:endParaRPr sz="2100">
              <a:highlight>
                <a:srgbClr val="4A86E8"/>
              </a:highlight>
            </a:endParaRPr>
          </a:p>
        </p:txBody>
      </p:sp>
      <p:sp>
        <p:nvSpPr>
          <p:cNvPr id="231" name="Google Shape;231;p18"/>
          <p:cNvSpPr/>
          <p:nvPr/>
        </p:nvSpPr>
        <p:spPr>
          <a:xfrm>
            <a:off x="7122300" y="2064250"/>
            <a:ext cx="1994400" cy="388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algn="ctr" rtl="0">
              <a:spcBef>
                <a:spcPts val="0"/>
              </a:spcBef>
              <a:spcAft>
                <a:spcPts val="0"/>
              </a:spcAft>
              <a:buNone/>
            </a:pPr>
            <a:r>
              <a:rPr lang="en-US" sz="1800">
                <a:latin typeface="Calibri"/>
                <a:ea typeface="Calibri"/>
                <a:cs typeface="Calibri"/>
                <a:sym typeface="Calibri"/>
              </a:rPr>
              <a:t>1400</a:t>
            </a:r>
            <a:endParaRPr sz="1800">
              <a:latin typeface="Calibri"/>
              <a:ea typeface="Calibri"/>
              <a:cs typeface="Calibri"/>
              <a:sym typeface="Calibri"/>
            </a:endParaRPr>
          </a:p>
        </p:txBody>
      </p:sp>
      <p:sp>
        <p:nvSpPr>
          <p:cNvPr id="232" name="Google Shape;232;p18"/>
          <p:cNvSpPr/>
          <p:nvPr/>
        </p:nvSpPr>
        <p:spPr>
          <a:xfrm>
            <a:off x="9167450" y="2064250"/>
            <a:ext cx="1526700" cy="388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algn="ctr" rtl="0">
              <a:spcBef>
                <a:spcPts val="0"/>
              </a:spcBef>
              <a:spcAft>
                <a:spcPts val="0"/>
              </a:spcAft>
              <a:buNone/>
            </a:pPr>
            <a:r>
              <a:rPr lang="en-US" sz="1800">
                <a:latin typeface="Calibri"/>
                <a:ea typeface="Calibri"/>
                <a:cs typeface="Calibri"/>
                <a:sym typeface="Calibri"/>
              </a:rPr>
              <a:t>1400</a:t>
            </a:r>
            <a:endParaRPr sz="1800">
              <a:latin typeface="Calibri"/>
              <a:ea typeface="Calibri"/>
              <a:cs typeface="Calibri"/>
              <a:sym typeface="Calibri"/>
            </a:endParaRPr>
          </a:p>
        </p:txBody>
      </p:sp>
      <p:sp>
        <p:nvSpPr>
          <p:cNvPr id="233" name="Google Shape;233;p18"/>
          <p:cNvSpPr/>
          <p:nvPr/>
        </p:nvSpPr>
        <p:spPr>
          <a:xfrm>
            <a:off x="9076175" y="4619475"/>
            <a:ext cx="1628100" cy="3882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1">
                <a:latin typeface="Calibri"/>
                <a:ea typeface="Calibri"/>
                <a:cs typeface="Calibri"/>
                <a:sym typeface="Calibri"/>
              </a:rPr>
              <a:t>2200</a:t>
            </a:r>
            <a:endParaRPr sz="1900" b="1">
              <a:latin typeface="Calibri"/>
              <a:ea typeface="Calibri"/>
              <a:cs typeface="Calibri"/>
              <a:sym typeface="Calibri"/>
            </a:endParaRPr>
          </a:p>
        </p:txBody>
      </p:sp>
      <p:sp>
        <p:nvSpPr>
          <p:cNvPr id="234" name="Google Shape;234;p18"/>
          <p:cNvSpPr/>
          <p:nvPr/>
        </p:nvSpPr>
        <p:spPr>
          <a:xfrm>
            <a:off x="5657350" y="2064250"/>
            <a:ext cx="1414200" cy="407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a:latin typeface="Calibri"/>
                <a:ea typeface="Calibri"/>
                <a:cs typeface="Calibri"/>
                <a:sym typeface="Calibri"/>
              </a:rPr>
              <a:t>1</a:t>
            </a:r>
            <a:endParaRPr sz="19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239" name="Google Shape;239;p19"/>
          <p:cNvPicPr preferRelativeResize="0"/>
          <p:nvPr/>
        </p:nvPicPr>
        <p:blipFill rotWithShape="1">
          <a:blip r:embed="rId3">
            <a:alphaModFix/>
          </a:blip>
          <a:srcRect/>
          <a:stretch/>
        </p:blipFill>
        <p:spPr>
          <a:xfrm rot="5400000">
            <a:off x="4926905" y="1460761"/>
            <a:ext cx="478058" cy="10358136"/>
          </a:xfrm>
          <a:prstGeom prst="rect">
            <a:avLst/>
          </a:prstGeom>
          <a:noFill/>
          <a:ln>
            <a:noFill/>
          </a:ln>
        </p:spPr>
      </p:pic>
      <p:pic>
        <p:nvPicPr>
          <p:cNvPr id="240" name="Google Shape;240;p19" descr="A close up of a sign&#10;&#10;Description automatically generated"/>
          <p:cNvPicPr preferRelativeResize="0">
            <a:picLocks noGrp="1"/>
          </p:cNvPicPr>
          <p:nvPr>
            <p:ph type="body" idx="1"/>
          </p:nvPr>
        </p:nvPicPr>
        <p:blipFill rotWithShape="1">
          <a:blip r:embed="rId4">
            <a:alphaModFix/>
          </a:blip>
          <a:srcRect/>
          <a:stretch/>
        </p:blipFill>
        <p:spPr>
          <a:xfrm>
            <a:off x="10844462" y="332681"/>
            <a:ext cx="968400" cy="721800"/>
          </a:xfrm>
          <a:prstGeom prst="rect">
            <a:avLst/>
          </a:prstGeom>
          <a:noFill/>
          <a:ln>
            <a:noFill/>
          </a:ln>
        </p:spPr>
      </p:pic>
      <p:pic>
        <p:nvPicPr>
          <p:cNvPr id="241" name="Google Shape;241;p19"/>
          <p:cNvPicPr preferRelativeResize="0"/>
          <p:nvPr/>
        </p:nvPicPr>
        <p:blipFill rotWithShape="1">
          <a:blip r:embed="rId5">
            <a:alphaModFix/>
          </a:blip>
          <a:srcRect/>
          <a:stretch/>
        </p:blipFill>
        <p:spPr>
          <a:xfrm rot="5400000">
            <a:off x="11029472" y="5716331"/>
            <a:ext cx="478059" cy="1846997"/>
          </a:xfrm>
          <a:prstGeom prst="rect">
            <a:avLst/>
          </a:prstGeom>
          <a:noFill/>
          <a:ln>
            <a:noFill/>
          </a:ln>
        </p:spPr>
      </p:pic>
      <p:pic>
        <p:nvPicPr>
          <p:cNvPr id="242" name="Google Shape;242;p19"/>
          <p:cNvPicPr preferRelativeResize="0"/>
          <p:nvPr/>
        </p:nvPicPr>
        <p:blipFill rotWithShape="1">
          <a:blip r:embed="rId3">
            <a:alphaModFix/>
          </a:blip>
          <a:srcRect/>
          <a:stretch/>
        </p:blipFill>
        <p:spPr>
          <a:xfrm rot="5400000">
            <a:off x="107254" y="5934336"/>
            <a:ext cx="346080" cy="586850"/>
          </a:xfrm>
          <a:prstGeom prst="rect">
            <a:avLst/>
          </a:prstGeom>
          <a:noFill/>
          <a:ln>
            <a:noFill/>
          </a:ln>
        </p:spPr>
      </p:pic>
      <p:pic>
        <p:nvPicPr>
          <p:cNvPr id="243" name="Google Shape;243;p19" descr="A picture containing food, room, drawing&#10;&#10;Description automatically generated"/>
          <p:cNvPicPr preferRelativeResize="0"/>
          <p:nvPr/>
        </p:nvPicPr>
        <p:blipFill rotWithShape="1">
          <a:blip r:embed="rId6">
            <a:alphaModFix/>
          </a:blip>
          <a:srcRect/>
          <a:stretch/>
        </p:blipFill>
        <p:spPr>
          <a:xfrm>
            <a:off x="285928" y="152400"/>
            <a:ext cx="1038575" cy="1067450"/>
          </a:xfrm>
          <a:prstGeom prst="rect">
            <a:avLst/>
          </a:prstGeom>
          <a:noFill/>
          <a:ln>
            <a:noFill/>
          </a:ln>
        </p:spPr>
      </p:pic>
      <p:sp>
        <p:nvSpPr>
          <p:cNvPr id="244" name="Google Shape;244;p1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8/15/2022</a:t>
            </a:r>
            <a:endParaRPr/>
          </a:p>
        </p:txBody>
      </p:sp>
      <p:sp>
        <p:nvSpPr>
          <p:cNvPr id="245" name="Google Shape;245;p1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Electronics and Telecommunication Engineering Department</a:t>
            </a:r>
            <a:endParaRPr/>
          </a:p>
        </p:txBody>
      </p:sp>
      <p:sp>
        <p:nvSpPr>
          <p:cNvPr id="246" name="Google Shape;246;p1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sp>
        <p:nvSpPr>
          <p:cNvPr id="247" name="Google Shape;247;p19"/>
          <p:cNvSpPr txBox="1"/>
          <p:nvPr/>
        </p:nvSpPr>
        <p:spPr>
          <a:xfrm>
            <a:off x="573725" y="1504950"/>
            <a:ext cx="10792800" cy="3848100"/>
          </a:xfrm>
          <a:prstGeom prst="rect">
            <a:avLst/>
          </a:prstGeom>
          <a:noFill/>
          <a:ln>
            <a:noFill/>
          </a:ln>
        </p:spPr>
        <p:txBody>
          <a:bodyPr spcFirstLastPara="1" wrap="square" lIns="91425" tIns="91425" rIns="91425" bIns="91425" anchor="t" anchorCtr="0">
            <a:spAutoFit/>
          </a:bodyPr>
          <a:lstStyle/>
          <a:p>
            <a:pPr marL="457200" lvl="0" indent="-336550" algn="l" rtl="0">
              <a:spcBef>
                <a:spcPts val="0"/>
              </a:spcBef>
              <a:spcAft>
                <a:spcPts val="0"/>
              </a:spcAft>
              <a:buSzPts val="1700"/>
              <a:buChar char="●"/>
            </a:pPr>
            <a:r>
              <a:rPr lang="en-US" sz="1700"/>
              <a:t>Multi-Language Support: Extend the converter's capabilities to support multiple languages and Braille codes, ensuring it can accommodate a global user base.</a:t>
            </a:r>
            <a:endParaRPr sz="1700"/>
          </a:p>
          <a:p>
            <a:pPr marL="457200" lvl="0" indent="0" algn="l" rtl="0">
              <a:spcBef>
                <a:spcPts val="0"/>
              </a:spcBef>
              <a:spcAft>
                <a:spcPts val="0"/>
              </a:spcAft>
              <a:buNone/>
            </a:pPr>
            <a:endParaRPr sz="1700"/>
          </a:p>
          <a:p>
            <a:pPr marL="457200" lvl="0" indent="-336550" algn="l" rtl="0">
              <a:spcBef>
                <a:spcPts val="0"/>
              </a:spcBef>
              <a:spcAft>
                <a:spcPts val="0"/>
              </a:spcAft>
              <a:buSzPts val="1700"/>
              <a:buChar char="●"/>
            </a:pPr>
            <a:r>
              <a:rPr lang="en-US" sz="1700"/>
              <a:t>Audio Input: Incorporate the option for the speech -to-Braille converter to read the translated Braille text aloud to assist users with visual impairments.</a:t>
            </a:r>
            <a:endParaRPr sz="1700"/>
          </a:p>
          <a:p>
            <a:pPr marL="457200" lvl="0" indent="0" algn="l" rtl="0">
              <a:spcBef>
                <a:spcPts val="0"/>
              </a:spcBef>
              <a:spcAft>
                <a:spcPts val="0"/>
              </a:spcAft>
              <a:buNone/>
            </a:pPr>
            <a:endParaRPr sz="1700"/>
          </a:p>
          <a:p>
            <a:pPr marL="457200" lvl="0" indent="-336550" algn="l" rtl="0">
              <a:spcBef>
                <a:spcPts val="0"/>
              </a:spcBef>
              <a:spcAft>
                <a:spcPts val="0"/>
              </a:spcAft>
              <a:buSzPts val="1700"/>
              <a:buChar char="●"/>
            </a:pPr>
            <a:r>
              <a:rPr lang="en-US" sz="1700"/>
              <a:t>Support for Special Symbols: Ensure that the converter can accurately translate special symbols, mathematical notations, and other non-standard characters into Braille.</a:t>
            </a:r>
            <a:endParaRPr sz="1700"/>
          </a:p>
          <a:p>
            <a:pPr marL="457200" lvl="0" indent="0" algn="l" rtl="0">
              <a:spcBef>
                <a:spcPts val="0"/>
              </a:spcBef>
              <a:spcAft>
                <a:spcPts val="0"/>
              </a:spcAft>
              <a:buNone/>
            </a:pPr>
            <a:endParaRPr sz="1700"/>
          </a:p>
          <a:p>
            <a:pPr marL="457200" lvl="0" indent="-336550" algn="l" rtl="0">
              <a:spcBef>
                <a:spcPts val="0"/>
              </a:spcBef>
              <a:spcAft>
                <a:spcPts val="0"/>
              </a:spcAft>
              <a:buSzPts val="1700"/>
              <a:buChar char="●"/>
            </a:pPr>
            <a:r>
              <a:rPr lang="en-US" sz="1700"/>
              <a:t>Real-Time Feedback: Implement a feature that provides real-time feedback to users as they input text, helping them understand how their text will be represented in Braille.</a:t>
            </a:r>
            <a:endParaRPr sz="1700"/>
          </a:p>
          <a:p>
            <a:pPr marL="457200" lvl="0" indent="0" algn="l" rtl="0">
              <a:spcBef>
                <a:spcPts val="0"/>
              </a:spcBef>
              <a:spcAft>
                <a:spcPts val="0"/>
              </a:spcAft>
              <a:buNone/>
            </a:pPr>
            <a:endParaRPr sz="1700"/>
          </a:p>
          <a:p>
            <a:pPr marL="457200" lvl="0" indent="-336550" algn="l" rtl="0">
              <a:spcBef>
                <a:spcPts val="0"/>
              </a:spcBef>
              <a:spcAft>
                <a:spcPts val="0"/>
              </a:spcAft>
              <a:buSzPts val="1700"/>
              <a:buChar char="●"/>
            </a:pPr>
            <a:r>
              <a:rPr lang="en-US" sz="1700"/>
              <a:t>Cloud-Based Collaboration: Develop a cloud-based platform that allows users to collaborate and share Braille documents, making it easier for students and professionals to work together.</a:t>
            </a:r>
            <a:endParaRPr sz="1700"/>
          </a:p>
        </p:txBody>
      </p:sp>
      <p:sp>
        <p:nvSpPr>
          <p:cNvPr id="248" name="Google Shape;248;p19"/>
          <p:cNvSpPr txBox="1"/>
          <p:nvPr/>
        </p:nvSpPr>
        <p:spPr>
          <a:xfrm>
            <a:off x="9565025" y="2259150"/>
            <a:ext cx="27432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highlight>
                  <a:schemeClr val="lt1"/>
                </a:highlight>
              </a:rPr>
              <a:t>   </a:t>
            </a:r>
            <a:endParaRPr>
              <a:highlight>
                <a:schemeClr val="lt1"/>
              </a:highlight>
            </a:endParaRPr>
          </a:p>
          <a:p>
            <a:pPr marL="0" lvl="0" indent="0" algn="l" rtl="0">
              <a:spcBef>
                <a:spcPts val="0"/>
              </a:spcBef>
              <a:spcAft>
                <a:spcPts val="0"/>
              </a:spcAft>
              <a:buNone/>
            </a:pPr>
            <a:r>
              <a:rPr lang="en-US">
                <a:highlight>
                  <a:schemeClr val="lt1"/>
                </a:highlight>
              </a:rPr>
              <a:t> </a:t>
            </a:r>
            <a:endParaRPr>
              <a:highlight>
                <a:schemeClr val="lt1"/>
              </a:highlight>
            </a:endParaRPr>
          </a:p>
          <a:p>
            <a:pPr marL="0" lvl="0" indent="0" algn="l" rtl="0">
              <a:spcBef>
                <a:spcPts val="0"/>
              </a:spcBef>
              <a:spcAft>
                <a:spcPts val="0"/>
              </a:spcAft>
              <a:buNone/>
            </a:pPr>
            <a:endParaRPr>
              <a:highlight>
                <a:schemeClr val="lt1"/>
              </a:highlight>
            </a:endParaRPr>
          </a:p>
        </p:txBody>
      </p:sp>
      <p:sp>
        <p:nvSpPr>
          <p:cNvPr id="249" name="Google Shape;249;p19"/>
          <p:cNvSpPr txBox="1"/>
          <p:nvPr/>
        </p:nvSpPr>
        <p:spPr>
          <a:xfrm>
            <a:off x="1560700" y="401500"/>
            <a:ext cx="52065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100" b="1" i="1">
              <a:solidFill>
                <a:srgbClr val="C00000"/>
              </a:solidFill>
              <a:latin typeface="Calibri"/>
              <a:ea typeface="Calibri"/>
              <a:cs typeface="Calibri"/>
              <a:sym typeface="Calibri"/>
            </a:endParaRPr>
          </a:p>
        </p:txBody>
      </p:sp>
      <p:sp>
        <p:nvSpPr>
          <p:cNvPr id="250" name="Google Shape;250;p19"/>
          <p:cNvSpPr txBox="1"/>
          <p:nvPr/>
        </p:nvSpPr>
        <p:spPr>
          <a:xfrm>
            <a:off x="1560700" y="401500"/>
            <a:ext cx="90501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900" b="1">
              <a:solidFill>
                <a:srgbClr val="CC0000"/>
              </a:solidFill>
            </a:endParaRPr>
          </a:p>
        </p:txBody>
      </p:sp>
      <p:sp>
        <p:nvSpPr>
          <p:cNvPr id="251" name="Google Shape;251;p19"/>
          <p:cNvSpPr txBox="1"/>
          <p:nvPr/>
        </p:nvSpPr>
        <p:spPr>
          <a:xfrm>
            <a:off x="1393975" y="172975"/>
            <a:ext cx="5738700" cy="106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700" b="1">
                <a:solidFill>
                  <a:srgbClr val="C00000"/>
                </a:solidFill>
                <a:latin typeface="Calibri"/>
                <a:ea typeface="Calibri"/>
                <a:cs typeface="Calibri"/>
                <a:sym typeface="Calibri"/>
              </a:rPr>
              <a:t>   FUTURE MODIFICATIONS </a:t>
            </a:r>
            <a:endParaRPr sz="2700" b="1">
              <a:solidFill>
                <a:srgbClr val="C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20"/>
          <p:cNvPicPr preferRelativeResize="0"/>
          <p:nvPr/>
        </p:nvPicPr>
        <p:blipFill rotWithShape="1">
          <a:blip r:embed="rId3">
            <a:alphaModFix/>
          </a:blip>
          <a:srcRect/>
          <a:stretch/>
        </p:blipFill>
        <p:spPr>
          <a:xfrm rot="5400000">
            <a:off x="4926905" y="1460761"/>
            <a:ext cx="478058" cy="10358136"/>
          </a:xfrm>
          <a:prstGeom prst="rect">
            <a:avLst/>
          </a:prstGeom>
          <a:noFill/>
          <a:ln>
            <a:noFill/>
          </a:ln>
        </p:spPr>
      </p:pic>
      <p:pic>
        <p:nvPicPr>
          <p:cNvPr id="257" name="Google Shape;257;p20" descr="A close up of a sign&#10;&#10;Description automatically generated"/>
          <p:cNvPicPr preferRelativeResize="0">
            <a:picLocks noGrp="1"/>
          </p:cNvPicPr>
          <p:nvPr>
            <p:ph type="body" idx="1"/>
          </p:nvPr>
        </p:nvPicPr>
        <p:blipFill rotWithShape="1">
          <a:blip r:embed="rId4">
            <a:alphaModFix/>
          </a:blip>
          <a:srcRect/>
          <a:stretch/>
        </p:blipFill>
        <p:spPr>
          <a:xfrm>
            <a:off x="10844462" y="332681"/>
            <a:ext cx="968400" cy="721800"/>
          </a:xfrm>
          <a:prstGeom prst="rect">
            <a:avLst/>
          </a:prstGeom>
          <a:noFill/>
          <a:ln>
            <a:noFill/>
          </a:ln>
        </p:spPr>
      </p:pic>
      <p:pic>
        <p:nvPicPr>
          <p:cNvPr id="258" name="Google Shape;258;p20"/>
          <p:cNvPicPr preferRelativeResize="0"/>
          <p:nvPr/>
        </p:nvPicPr>
        <p:blipFill rotWithShape="1">
          <a:blip r:embed="rId5">
            <a:alphaModFix/>
          </a:blip>
          <a:srcRect/>
          <a:stretch/>
        </p:blipFill>
        <p:spPr>
          <a:xfrm rot="5400000">
            <a:off x="11029472" y="5716331"/>
            <a:ext cx="478059" cy="1846997"/>
          </a:xfrm>
          <a:prstGeom prst="rect">
            <a:avLst/>
          </a:prstGeom>
          <a:noFill/>
          <a:ln>
            <a:noFill/>
          </a:ln>
        </p:spPr>
      </p:pic>
      <p:pic>
        <p:nvPicPr>
          <p:cNvPr id="259" name="Google Shape;259;p20"/>
          <p:cNvPicPr preferRelativeResize="0"/>
          <p:nvPr/>
        </p:nvPicPr>
        <p:blipFill rotWithShape="1">
          <a:blip r:embed="rId3">
            <a:alphaModFix/>
          </a:blip>
          <a:srcRect/>
          <a:stretch/>
        </p:blipFill>
        <p:spPr>
          <a:xfrm rot="5400000">
            <a:off x="107254" y="5934336"/>
            <a:ext cx="346080" cy="586850"/>
          </a:xfrm>
          <a:prstGeom prst="rect">
            <a:avLst/>
          </a:prstGeom>
          <a:noFill/>
          <a:ln>
            <a:noFill/>
          </a:ln>
        </p:spPr>
      </p:pic>
      <p:pic>
        <p:nvPicPr>
          <p:cNvPr id="260" name="Google Shape;260;p20" descr="A picture containing food, room, drawing&#10;&#10;Description automatically generated"/>
          <p:cNvPicPr preferRelativeResize="0"/>
          <p:nvPr/>
        </p:nvPicPr>
        <p:blipFill rotWithShape="1">
          <a:blip r:embed="rId6">
            <a:alphaModFix/>
          </a:blip>
          <a:srcRect/>
          <a:stretch/>
        </p:blipFill>
        <p:spPr>
          <a:xfrm>
            <a:off x="285928" y="152400"/>
            <a:ext cx="1038575" cy="1067450"/>
          </a:xfrm>
          <a:prstGeom prst="rect">
            <a:avLst/>
          </a:prstGeom>
          <a:noFill/>
          <a:ln>
            <a:noFill/>
          </a:ln>
        </p:spPr>
      </p:pic>
      <p:sp>
        <p:nvSpPr>
          <p:cNvPr id="261" name="Google Shape;261;p2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8/15/2022</a:t>
            </a:r>
            <a:endParaRPr/>
          </a:p>
        </p:txBody>
      </p:sp>
      <p:sp>
        <p:nvSpPr>
          <p:cNvPr id="262" name="Google Shape;262;p2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Electronics and Telecommunication Engineering Department</a:t>
            </a:r>
            <a:endParaRPr/>
          </a:p>
        </p:txBody>
      </p:sp>
      <p:sp>
        <p:nvSpPr>
          <p:cNvPr id="263" name="Google Shape;263;p2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a:t>
            </a:fld>
            <a:endParaRPr/>
          </a:p>
        </p:txBody>
      </p:sp>
      <p:sp>
        <p:nvSpPr>
          <p:cNvPr id="264" name="Google Shape;264;p20"/>
          <p:cNvSpPr txBox="1"/>
          <p:nvPr/>
        </p:nvSpPr>
        <p:spPr>
          <a:xfrm>
            <a:off x="1843100" y="381600"/>
            <a:ext cx="5459100" cy="84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300" b="1">
                <a:solidFill>
                  <a:srgbClr val="C00000"/>
                </a:solidFill>
                <a:latin typeface="Calibri"/>
                <a:ea typeface="Calibri"/>
                <a:cs typeface="Calibri"/>
                <a:sym typeface="Calibri"/>
              </a:rPr>
              <a:t>Conclusion </a:t>
            </a:r>
            <a:endParaRPr sz="4300" b="1">
              <a:solidFill>
                <a:srgbClr val="C00000"/>
              </a:solidFill>
              <a:latin typeface="Calibri"/>
              <a:ea typeface="Calibri"/>
              <a:cs typeface="Calibri"/>
              <a:sym typeface="Calibri"/>
            </a:endParaRPr>
          </a:p>
        </p:txBody>
      </p:sp>
      <p:sp>
        <p:nvSpPr>
          <p:cNvPr id="265" name="Google Shape;265;p20"/>
          <p:cNvSpPr txBox="1"/>
          <p:nvPr/>
        </p:nvSpPr>
        <p:spPr>
          <a:xfrm>
            <a:off x="1246275" y="1594650"/>
            <a:ext cx="9312900" cy="374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a:solidFill>
                  <a:schemeClr val="dk1"/>
                </a:solidFill>
                <a:highlight>
                  <a:srgbClr val="FFFFFF"/>
                </a:highlight>
                <a:latin typeface="Times New Roman"/>
                <a:ea typeface="Times New Roman"/>
                <a:cs typeface="Times New Roman"/>
                <a:sym typeface="Times New Roman"/>
              </a:rPr>
              <a:t>In conclusion, the Real-Time Text  to Braille Converter Project represents a significant step forward in enhancing accessibility and inclusivity for individuals with visual impairments. This innovative technology bridges the communication gap between the hearing and visually impaired communities, opening up new opportunities for interaction and engagement in various aspects of life.</a:t>
            </a:r>
            <a:endParaRPr sz="21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sz="21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2100">
                <a:solidFill>
                  <a:schemeClr val="dk1"/>
                </a:solidFill>
                <a:highlight>
                  <a:srgbClr val="FFFFFF"/>
                </a:highlight>
                <a:latin typeface="Times New Roman"/>
                <a:ea typeface="Times New Roman"/>
                <a:cs typeface="Times New Roman"/>
                <a:sym typeface="Times New Roman"/>
              </a:rPr>
              <a:t>We believe that our project has the potential to revolutionize the lives of countless individuals with visual impairments, fostering greater independence and breaking down barriers to communication. By continuing to refine and develop this technology, we can contribute to a more inclusive society where every voice is heard and every idea is shared, regardless of one's abilities.</a:t>
            </a:r>
            <a:endParaRPr sz="210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pic>
        <p:nvPicPr>
          <p:cNvPr id="270" name="Google Shape;270;p21"/>
          <p:cNvPicPr preferRelativeResize="0"/>
          <p:nvPr/>
        </p:nvPicPr>
        <p:blipFill rotWithShape="1">
          <a:blip r:embed="rId3">
            <a:alphaModFix/>
          </a:blip>
          <a:srcRect/>
          <a:stretch/>
        </p:blipFill>
        <p:spPr>
          <a:xfrm>
            <a:off x="11755010" y="4869"/>
            <a:ext cx="560709" cy="6853131"/>
          </a:xfrm>
          <a:prstGeom prst="rect">
            <a:avLst/>
          </a:prstGeom>
          <a:noFill/>
          <a:ln>
            <a:noFill/>
          </a:ln>
        </p:spPr>
      </p:pic>
      <p:pic>
        <p:nvPicPr>
          <p:cNvPr id="271" name="Google Shape;271;p21" descr="A close up of a sign&#10;&#10;Description automatically generated"/>
          <p:cNvPicPr preferRelativeResize="0">
            <a:picLocks noGrp="1"/>
          </p:cNvPicPr>
          <p:nvPr>
            <p:ph type="body" idx="1"/>
          </p:nvPr>
        </p:nvPicPr>
        <p:blipFill rotWithShape="1">
          <a:blip r:embed="rId4">
            <a:alphaModFix/>
          </a:blip>
          <a:srcRect/>
          <a:stretch/>
        </p:blipFill>
        <p:spPr>
          <a:xfrm>
            <a:off x="550832" y="5649049"/>
            <a:ext cx="968545" cy="721920"/>
          </a:xfrm>
          <a:prstGeom prst="rect">
            <a:avLst/>
          </a:prstGeom>
          <a:noFill/>
          <a:ln>
            <a:noFill/>
          </a:ln>
        </p:spPr>
      </p:pic>
      <p:pic>
        <p:nvPicPr>
          <p:cNvPr id="272" name="Google Shape;272;p21"/>
          <p:cNvPicPr preferRelativeResize="0"/>
          <p:nvPr/>
        </p:nvPicPr>
        <p:blipFill rotWithShape="1">
          <a:blip r:embed="rId3">
            <a:alphaModFix/>
          </a:blip>
          <a:srcRect/>
          <a:stretch/>
        </p:blipFill>
        <p:spPr>
          <a:xfrm rot="5400000">
            <a:off x="10832095" y="-896058"/>
            <a:ext cx="558950" cy="2338913"/>
          </a:xfrm>
          <a:prstGeom prst="rect">
            <a:avLst/>
          </a:prstGeom>
          <a:noFill/>
          <a:ln>
            <a:noFill/>
          </a:ln>
        </p:spPr>
      </p:pic>
      <p:pic>
        <p:nvPicPr>
          <p:cNvPr id="273" name="Google Shape;273;p21"/>
          <p:cNvPicPr preferRelativeResize="0"/>
          <p:nvPr/>
        </p:nvPicPr>
        <p:blipFill rotWithShape="1">
          <a:blip r:embed="rId5">
            <a:alphaModFix/>
          </a:blip>
          <a:srcRect/>
          <a:stretch/>
        </p:blipFill>
        <p:spPr>
          <a:xfrm>
            <a:off x="9395051" y="-6077"/>
            <a:ext cx="560710" cy="558951"/>
          </a:xfrm>
          <a:prstGeom prst="rect">
            <a:avLst/>
          </a:prstGeom>
          <a:noFill/>
          <a:ln>
            <a:noFill/>
          </a:ln>
        </p:spPr>
      </p:pic>
      <p:pic>
        <p:nvPicPr>
          <p:cNvPr id="274" name="Google Shape;274;p21" descr="A picture containing food, room, drawing&#10;&#10;Description automatically generated"/>
          <p:cNvPicPr preferRelativeResize="0"/>
          <p:nvPr/>
        </p:nvPicPr>
        <p:blipFill rotWithShape="1">
          <a:blip r:embed="rId6">
            <a:alphaModFix/>
          </a:blip>
          <a:srcRect/>
          <a:stretch/>
        </p:blipFill>
        <p:spPr>
          <a:xfrm>
            <a:off x="285928" y="152400"/>
            <a:ext cx="1038575" cy="1067450"/>
          </a:xfrm>
          <a:prstGeom prst="rect">
            <a:avLst/>
          </a:prstGeom>
          <a:noFill/>
          <a:ln>
            <a:noFill/>
          </a:ln>
        </p:spPr>
      </p:pic>
      <p:sp>
        <p:nvSpPr>
          <p:cNvPr id="275" name="Google Shape;275;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8/15/2022</a:t>
            </a:r>
            <a:endParaRPr/>
          </a:p>
        </p:txBody>
      </p:sp>
      <p:sp>
        <p:nvSpPr>
          <p:cNvPr id="276" name="Google Shape;276;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Electronics and Telecommunication Engineering Department</a:t>
            </a:r>
            <a:endParaRPr/>
          </a:p>
        </p:txBody>
      </p:sp>
      <p:sp>
        <p:nvSpPr>
          <p:cNvPr id="277" name="Google Shape;27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sp>
        <p:nvSpPr>
          <p:cNvPr id="278" name="Google Shape;278;p21"/>
          <p:cNvSpPr txBox="1"/>
          <p:nvPr/>
        </p:nvSpPr>
        <p:spPr>
          <a:xfrm>
            <a:off x="1651091" y="493875"/>
            <a:ext cx="6373800" cy="64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100"/>
              <a:buFont typeface="Arial"/>
              <a:buNone/>
            </a:pPr>
            <a:r>
              <a:rPr lang="en-US" sz="3800" b="1" i="0" u="none" strike="noStrike" cap="none">
                <a:solidFill>
                  <a:srgbClr val="C00000"/>
                </a:solidFill>
                <a:latin typeface="Century Gothic"/>
                <a:ea typeface="Century Gothic"/>
                <a:cs typeface="Century Gothic"/>
                <a:sym typeface="Century Gothic"/>
              </a:rPr>
              <a:t>References</a:t>
            </a:r>
            <a:endParaRPr sz="3800" b="0" i="0" u="none" strike="noStrike" cap="none">
              <a:solidFill>
                <a:srgbClr val="C00000"/>
              </a:solidFill>
              <a:latin typeface="Century Gothic"/>
              <a:ea typeface="Century Gothic"/>
              <a:cs typeface="Century Gothic"/>
              <a:sym typeface="Century Gothic"/>
            </a:endParaRPr>
          </a:p>
        </p:txBody>
      </p:sp>
      <p:sp>
        <p:nvSpPr>
          <p:cNvPr id="279" name="Google Shape;279;p21"/>
          <p:cNvSpPr txBox="1"/>
          <p:nvPr/>
        </p:nvSpPr>
        <p:spPr>
          <a:xfrm>
            <a:off x="2242250" y="1786875"/>
            <a:ext cx="550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80" name="Google Shape;280;p21"/>
          <p:cNvSpPr txBox="1"/>
          <p:nvPr/>
        </p:nvSpPr>
        <p:spPr>
          <a:xfrm>
            <a:off x="1316850" y="1282375"/>
            <a:ext cx="9558300" cy="4267800"/>
          </a:xfrm>
          <a:prstGeom prst="rect">
            <a:avLst/>
          </a:prstGeom>
          <a:noFill/>
          <a:ln>
            <a:noFill/>
          </a:ln>
        </p:spPr>
        <p:txBody>
          <a:bodyPr spcFirstLastPara="1" wrap="square" lIns="91425" tIns="91425" rIns="91425" bIns="91425" anchor="t" anchorCtr="0">
            <a:spAutoFit/>
          </a:bodyPr>
          <a:lstStyle/>
          <a:p>
            <a:pPr marL="0" lvl="0" indent="0" algn="l" rtl="0">
              <a:lnSpc>
                <a:spcPct val="95800"/>
              </a:lnSpc>
              <a:spcBef>
                <a:spcPts val="0"/>
              </a:spcBef>
              <a:spcAft>
                <a:spcPts val="0"/>
              </a:spcAft>
              <a:buNone/>
            </a:pPr>
            <a:endParaRPr sz="2400" u="sng">
              <a:solidFill>
                <a:srgbClr val="0000FF"/>
              </a:solidFill>
              <a:highlight>
                <a:srgbClr val="FFFFFF"/>
              </a:highlight>
            </a:endParaRPr>
          </a:p>
          <a:p>
            <a:pPr marL="0" lvl="0" indent="0" algn="l" rtl="0">
              <a:lnSpc>
                <a:spcPct val="95800"/>
              </a:lnSpc>
              <a:spcBef>
                <a:spcPts val="0"/>
              </a:spcBef>
              <a:spcAft>
                <a:spcPts val="0"/>
              </a:spcAft>
              <a:buNone/>
            </a:pPr>
            <a:r>
              <a:rPr lang="en-US" sz="2400" u="sng">
                <a:solidFill>
                  <a:srgbClr val="0000FF"/>
                </a:solidFill>
                <a:highlight>
                  <a:srgbClr val="FFFFFF"/>
                </a:highlight>
              </a:rPr>
              <a:t>https://www.pharmabraille.com/pharmaceutical-braille/the-braill</a:t>
            </a:r>
            <a:endParaRPr sz="2400" u="sng">
              <a:solidFill>
                <a:srgbClr val="0000FF"/>
              </a:solidFill>
              <a:highlight>
                <a:srgbClr val="FFFFFF"/>
              </a:highlight>
            </a:endParaRPr>
          </a:p>
          <a:p>
            <a:pPr marL="0" lvl="0" indent="0" algn="l" rtl="0">
              <a:lnSpc>
                <a:spcPct val="95800"/>
              </a:lnSpc>
              <a:spcBef>
                <a:spcPts val="0"/>
              </a:spcBef>
              <a:spcAft>
                <a:spcPts val="0"/>
              </a:spcAft>
              <a:buNone/>
            </a:pPr>
            <a:r>
              <a:rPr lang="en-US" sz="2400" u="sng">
                <a:solidFill>
                  <a:srgbClr val="0000FF"/>
                </a:solidFill>
                <a:highlight>
                  <a:srgbClr val="FFFFFF"/>
                </a:highlight>
              </a:rPr>
              <a:t>e-alphabet/?fbclid=IwAR3SS8YF3_kZux5v6bnNMNo-wnpGoh1GB50</a:t>
            </a:r>
            <a:endParaRPr sz="2400" u="sng">
              <a:solidFill>
                <a:srgbClr val="0000FF"/>
              </a:solidFill>
              <a:highlight>
                <a:srgbClr val="FFFFFF"/>
              </a:highlight>
            </a:endParaRPr>
          </a:p>
          <a:p>
            <a:pPr marL="0" lvl="0" indent="0" algn="l" rtl="0">
              <a:lnSpc>
                <a:spcPct val="95800"/>
              </a:lnSpc>
              <a:spcBef>
                <a:spcPts val="0"/>
              </a:spcBef>
              <a:spcAft>
                <a:spcPts val="0"/>
              </a:spcAft>
              <a:buNone/>
            </a:pPr>
            <a:r>
              <a:rPr lang="en-US" sz="2400" u="sng">
                <a:solidFill>
                  <a:srgbClr val="0000FF"/>
                </a:solidFill>
                <a:highlight>
                  <a:srgbClr val="FFFFFF"/>
                </a:highlight>
              </a:rPr>
              <a:t>j5e2kXFpupc16m87o4xzOChY</a:t>
            </a:r>
            <a:endParaRPr sz="2400" u="sng">
              <a:solidFill>
                <a:srgbClr val="0000FF"/>
              </a:solidFill>
              <a:highlight>
                <a:srgbClr val="FFFFFF"/>
              </a:highlight>
            </a:endParaRPr>
          </a:p>
          <a:p>
            <a:pPr marL="0" lvl="0" indent="0" algn="l" rtl="0">
              <a:lnSpc>
                <a:spcPct val="95800"/>
              </a:lnSpc>
              <a:spcBef>
                <a:spcPts val="0"/>
              </a:spcBef>
              <a:spcAft>
                <a:spcPts val="0"/>
              </a:spcAft>
              <a:buClr>
                <a:schemeClr val="dk1"/>
              </a:buClr>
              <a:buSzPts val="1100"/>
              <a:buFont typeface="Arial"/>
              <a:buNone/>
            </a:pPr>
            <a:endParaRPr sz="2400">
              <a:solidFill>
                <a:srgbClr val="0000FF"/>
              </a:solidFill>
              <a:highlight>
                <a:srgbClr val="FFFFFF"/>
              </a:highlight>
            </a:endParaRPr>
          </a:p>
          <a:p>
            <a:pPr marL="0" lvl="0" indent="0" algn="l" rtl="0">
              <a:lnSpc>
                <a:spcPct val="123913"/>
              </a:lnSpc>
              <a:spcBef>
                <a:spcPts val="0"/>
              </a:spcBef>
              <a:spcAft>
                <a:spcPts val="0"/>
              </a:spcAft>
              <a:buClr>
                <a:schemeClr val="dk1"/>
              </a:buClr>
              <a:buSzPts val="1100"/>
              <a:buFont typeface="Arial"/>
              <a:buNone/>
            </a:pPr>
            <a:r>
              <a:rPr lang="en-US" sz="2200" u="sng">
                <a:solidFill>
                  <a:srgbClr val="0000FF"/>
                </a:solidFill>
                <a:highlight>
                  <a:srgbClr val="FFFFFF"/>
                </a:highlight>
              </a:rPr>
              <a:t>An IoT Based System for Printing Braille Letter from Speech:</a:t>
            </a:r>
            <a:endParaRPr sz="2200" u="sng">
              <a:solidFill>
                <a:srgbClr val="0000FF"/>
              </a:solidFill>
              <a:highlight>
                <a:srgbClr val="FFFFFF"/>
              </a:highlight>
            </a:endParaRPr>
          </a:p>
          <a:p>
            <a:pPr marL="0" lvl="0" indent="0" algn="l" rtl="0">
              <a:lnSpc>
                <a:spcPct val="95800"/>
              </a:lnSpc>
              <a:spcBef>
                <a:spcPts val="0"/>
              </a:spcBef>
              <a:spcAft>
                <a:spcPts val="0"/>
              </a:spcAft>
              <a:buNone/>
            </a:pPr>
            <a:r>
              <a:rPr lang="en-US" sz="2200" u="sng">
                <a:solidFill>
                  <a:srgbClr val="0000FF"/>
                </a:solidFill>
                <a:highlight>
                  <a:srgbClr val="FFFFFF"/>
                </a:highlight>
              </a:rPr>
              <a:t>https://ieeexplore.ieee.org/document/9230734/</a:t>
            </a:r>
            <a:endParaRPr sz="2200" u="sng">
              <a:solidFill>
                <a:srgbClr val="0000FF"/>
              </a:solidFill>
              <a:highlight>
                <a:srgbClr val="FFFFFF"/>
              </a:highlight>
            </a:endParaRPr>
          </a:p>
          <a:p>
            <a:pPr marL="0" lvl="0" indent="0" algn="l" rtl="0">
              <a:lnSpc>
                <a:spcPct val="95800"/>
              </a:lnSpc>
              <a:spcBef>
                <a:spcPts val="0"/>
              </a:spcBef>
              <a:spcAft>
                <a:spcPts val="0"/>
              </a:spcAft>
              <a:buClr>
                <a:schemeClr val="dk1"/>
              </a:buClr>
              <a:buSzPts val="1100"/>
              <a:buFont typeface="Arial"/>
              <a:buNone/>
            </a:pPr>
            <a:endParaRPr sz="2400">
              <a:solidFill>
                <a:srgbClr val="0000FF"/>
              </a:solidFill>
              <a:highlight>
                <a:srgbClr val="FFFFFF"/>
              </a:highlight>
            </a:endParaRPr>
          </a:p>
          <a:p>
            <a:pPr marL="0" lvl="0" indent="0" algn="l" rtl="0">
              <a:lnSpc>
                <a:spcPct val="95800"/>
              </a:lnSpc>
              <a:spcBef>
                <a:spcPts val="0"/>
              </a:spcBef>
              <a:spcAft>
                <a:spcPts val="0"/>
              </a:spcAft>
              <a:buNone/>
            </a:pPr>
            <a:r>
              <a:rPr lang="en-US" sz="2400" u="sng">
                <a:solidFill>
                  <a:srgbClr val="0000FF"/>
                </a:solidFill>
                <a:highlight>
                  <a:srgbClr val="FFFFFF"/>
                </a:highlight>
                <a:hlinkClick r:id="rId7">
                  <a:extLst>
                    <a:ext uri="{A12FA001-AC4F-418D-AE19-62706E023703}">
                      <ahyp:hlinkClr xmlns:ahyp="http://schemas.microsoft.com/office/drawing/2018/hyperlinkcolor" val="tx"/>
                    </a:ext>
                  </a:extLst>
                </a:hlinkClick>
              </a:rPr>
              <a:t>https://libbraille.org/how-alphabets-and-numbers-are-written-in-th</a:t>
            </a:r>
            <a:endParaRPr sz="2400">
              <a:solidFill>
                <a:srgbClr val="0000FF"/>
              </a:solidFill>
              <a:highlight>
                <a:srgbClr val="FFFFFF"/>
              </a:highlight>
            </a:endParaRPr>
          </a:p>
          <a:p>
            <a:pPr marL="0" lvl="0" indent="0" algn="l" rtl="0">
              <a:lnSpc>
                <a:spcPct val="95800"/>
              </a:lnSpc>
              <a:spcBef>
                <a:spcPts val="0"/>
              </a:spcBef>
              <a:spcAft>
                <a:spcPts val="0"/>
              </a:spcAft>
              <a:buClr>
                <a:schemeClr val="dk1"/>
              </a:buClr>
              <a:buSzPts val="1100"/>
              <a:buFont typeface="Arial"/>
              <a:buNone/>
            </a:pPr>
            <a:endParaRPr sz="2400" u="sng">
              <a:solidFill>
                <a:srgbClr val="0000FF"/>
              </a:solidFill>
              <a:highlight>
                <a:srgbClr val="FFFFFF"/>
              </a:highlight>
            </a:endParaRPr>
          </a:p>
          <a:p>
            <a:pPr marL="0" lvl="0" indent="0" algn="l" rtl="0">
              <a:lnSpc>
                <a:spcPct val="95800"/>
              </a:lnSpc>
              <a:spcBef>
                <a:spcPts val="0"/>
              </a:spcBef>
              <a:spcAft>
                <a:spcPts val="0"/>
              </a:spcAft>
              <a:buClr>
                <a:schemeClr val="dk1"/>
              </a:buClr>
              <a:buSzPts val="1100"/>
              <a:buFont typeface="Arial"/>
              <a:buNone/>
            </a:pPr>
            <a:r>
              <a:rPr lang="en-US" sz="2400" u="sng">
                <a:solidFill>
                  <a:srgbClr val="0000FF"/>
                </a:solidFill>
                <a:highlight>
                  <a:srgbClr val="FFFFFF"/>
                </a:highlight>
              </a:rPr>
              <a:t>e-script/ https://www.st.com/resource/en/data_brief/stm32cubeide.pdf</a:t>
            </a:r>
            <a:endParaRPr sz="2400" u="sng">
              <a:solidFill>
                <a:srgbClr val="0000FF"/>
              </a:solidFill>
              <a:highlight>
                <a:srgbClr val="FFFFFF"/>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Google Shape;285;p22" descr="A close up of a sign&#10;&#10;Description automatically generated"/>
          <p:cNvPicPr preferRelativeResize="0">
            <a:picLocks noGrp="1"/>
          </p:cNvPicPr>
          <p:nvPr>
            <p:ph type="body" idx="1"/>
          </p:nvPr>
        </p:nvPicPr>
        <p:blipFill rotWithShape="1">
          <a:blip r:embed="rId3">
            <a:alphaModFix/>
          </a:blip>
          <a:srcRect/>
          <a:stretch/>
        </p:blipFill>
        <p:spPr>
          <a:xfrm>
            <a:off x="10828421" y="5610533"/>
            <a:ext cx="968545" cy="721920"/>
          </a:xfrm>
          <a:prstGeom prst="rect">
            <a:avLst/>
          </a:prstGeom>
          <a:noFill/>
          <a:ln>
            <a:noFill/>
          </a:ln>
        </p:spPr>
      </p:pic>
      <p:pic>
        <p:nvPicPr>
          <p:cNvPr id="286" name="Google Shape;286;p22"/>
          <p:cNvPicPr preferRelativeResize="0"/>
          <p:nvPr/>
        </p:nvPicPr>
        <p:blipFill rotWithShape="1">
          <a:blip r:embed="rId4">
            <a:alphaModFix/>
          </a:blip>
          <a:srcRect/>
          <a:stretch/>
        </p:blipFill>
        <p:spPr>
          <a:xfrm rot="5400000">
            <a:off x="4933472" y="1467328"/>
            <a:ext cx="478058" cy="10345003"/>
          </a:xfrm>
          <a:prstGeom prst="rect">
            <a:avLst/>
          </a:prstGeom>
          <a:noFill/>
          <a:ln>
            <a:noFill/>
          </a:ln>
        </p:spPr>
      </p:pic>
      <p:pic>
        <p:nvPicPr>
          <p:cNvPr id="287" name="Google Shape;287;p22"/>
          <p:cNvPicPr preferRelativeResize="0"/>
          <p:nvPr/>
        </p:nvPicPr>
        <p:blipFill rotWithShape="1">
          <a:blip r:embed="rId5">
            <a:alphaModFix/>
          </a:blip>
          <a:srcRect/>
          <a:stretch/>
        </p:blipFill>
        <p:spPr>
          <a:xfrm rot="5400000">
            <a:off x="11029472" y="5716331"/>
            <a:ext cx="478059" cy="1846997"/>
          </a:xfrm>
          <a:prstGeom prst="rect">
            <a:avLst/>
          </a:prstGeom>
          <a:noFill/>
          <a:ln>
            <a:noFill/>
          </a:ln>
        </p:spPr>
      </p:pic>
      <p:pic>
        <p:nvPicPr>
          <p:cNvPr id="288" name="Google Shape;288;p22"/>
          <p:cNvPicPr preferRelativeResize="0"/>
          <p:nvPr/>
        </p:nvPicPr>
        <p:blipFill rotWithShape="1">
          <a:blip r:embed="rId4">
            <a:alphaModFix/>
          </a:blip>
          <a:srcRect/>
          <a:stretch/>
        </p:blipFill>
        <p:spPr>
          <a:xfrm rot="5400000">
            <a:off x="98052" y="5956668"/>
            <a:ext cx="346081" cy="542188"/>
          </a:xfrm>
          <a:prstGeom prst="rect">
            <a:avLst/>
          </a:prstGeom>
          <a:noFill/>
          <a:ln>
            <a:noFill/>
          </a:ln>
        </p:spPr>
      </p:pic>
      <p:pic>
        <p:nvPicPr>
          <p:cNvPr id="289" name="Google Shape;289;p22" descr="A picture containing food, room, drawing&#10;&#10;Description automatically generated"/>
          <p:cNvPicPr preferRelativeResize="0"/>
          <p:nvPr/>
        </p:nvPicPr>
        <p:blipFill rotWithShape="1">
          <a:blip r:embed="rId6">
            <a:alphaModFix/>
          </a:blip>
          <a:srcRect/>
          <a:stretch/>
        </p:blipFill>
        <p:spPr>
          <a:xfrm>
            <a:off x="542178" y="5265012"/>
            <a:ext cx="1038575" cy="1067450"/>
          </a:xfrm>
          <a:prstGeom prst="rect">
            <a:avLst/>
          </a:prstGeom>
          <a:noFill/>
          <a:ln>
            <a:noFill/>
          </a:ln>
        </p:spPr>
      </p:pic>
      <p:sp>
        <p:nvSpPr>
          <p:cNvPr id="290" name="Google Shape;290;p22"/>
          <p:cNvSpPr txBox="1"/>
          <p:nvPr/>
        </p:nvSpPr>
        <p:spPr>
          <a:xfrm>
            <a:off x="3404164" y="2151762"/>
            <a:ext cx="5425935" cy="871159"/>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endParaRPr sz="4000" b="1" i="0" u="none" strike="noStrike" cap="none">
              <a:solidFill>
                <a:srgbClr val="C00000"/>
              </a:solidFill>
              <a:latin typeface="Bookman Old Style"/>
              <a:ea typeface="Bookman Old Style"/>
              <a:cs typeface="Bookman Old Style"/>
              <a:sym typeface="Bookman Old Style"/>
            </a:endParaRPr>
          </a:p>
        </p:txBody>
      </p:sp>
      <p:sp>
        <p:nvSpPr>
          <p:cNvPr id="291" name="Google Shape;291;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8/15/2022</a:t>
            </a:r>
            <a:endParaRPr/>
          </a:p>
        </p:txBody>
      </p:sp>
      <p:sp>
        <p:nvSpPr>
          <p:cNvPr id="292" name="Google Shape;292;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Electronics and Telecommunication Engineering Department</a:t>
            </a:r>
            <a:endParaRPr/>
          </a:p>
        </p:txBody>
      </p:sp>
      <p:sp>
        <p:nvSpPr>
          <p:cNvPr id="293" name="Google Shape;293;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a:p>
        </p:txBody>
      </p:sp>
      <p:pic>
        <p:nvPicPr>
          <p:cNvPr id="294" name="Google Shape;294;p22" descr="Logo&#10;&#10;Description automatically generated"/>
          <p:cNvPicPr preferRelativeResize="0"/>
          <p:nvPr/>
        </p:nvPicPr>
        <p:blipFill rotWithShape="1">
          <a:blip r:embed="rId7">
            <a:alphaModFix/>
          </a:blip>
          <a:srcRect/>
          <a:stretch/>
        </p:blipFill>
        <p:spPr>
          <a:xfrm>
            <a:off x="1996926" y="1223300"/>
            <a:ext cx="8174651" cy="2728075"/>
          </a:xfrm>
          <a:prstGeom prst="rect">
            <a:avLst/>
          </a:prstGeom>
          <a:noFill/>
          <a:ln>
            <a:noFill/>
          </a:ln>
        </p:spPr>
      </p:pic>
      <p:pic>
        <p:nvPicPr>
          <p:cNvPr id="295" name="Google Shape;295;p22"/>
          <p:cNvPicPr preferRelativeResize="0"/>
          <p:nvPr/>
        </p:nvPicPr>
        <p:blipFill>
          <a:blip r:embed="rId8">
            <a:alphaModFix/>
          </a:blip>
          <a:stretch>
            <a:fillRect/>
          </a:stretch>
        </p:blipFill>
        <p:spPr>
          <a:xfrm>
            <a:off x="12" y="0"/>
            <a:ext cx="3844064" cy="1067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0"/>
          <p:cNvPicPr preferRelativeResize="0"/>
          <p:nvPr/>
        </p:nvPicPr>
        <p:blipFill rotWithShape="1">
          <a:blip r:embed="rId3">
            <a:alphaModFix/>
          </a:blip>
          <a:srcRect/>
          <a:stretch/>
        </p:blipFill>
        <p:spPr>
          <a:xfrm>
            <a:off x="11755010" y="4869"/>
            <a:ext cx="560709" cy="6853131"/>
          </a:xfrm>
          <a:prstGeom prst="rect">
            <a:avLst/>
          </a:prstGeom>
          <a:noFill/>
          <a:ln>
            <a:noFill/>
          </a:ln>
        </p:spPr>
      </p:pic>
      <p:pic>
        <p:nvPicPr>
          <p:cNvPr id="75" name="Google Shape;75;p10" descr="A close up of a sign&#10;&#10;Description automatically generated"/>
          <p:cNvPicPr preferRelativeResize="0">
            <a:picLocks noGrp="1"/>
          </p:cNvPicPr>
          <p:nvPr>
            <p:ph type="body" idx="1"/>
          </p:nvPr>
        </p:nvPicPr>
        <p:blipFill rotWithShape="1">
          <a:blip r:embed="rId4">
            <a:alphaModFix/>
          </a:blip>
          <a:srcRect/>
          <a:stretch/>
        </p:blipFill>
        <p:spPr>
          <a:xfrm>
            <a:off x="320942" y="5634430"/>
            <a:ext cx="968545" cy="721920"/>
          </a:xfrm>
          <a:prstGeom prst="rect">
            <a:avLst/>
          </a:prstGeom>
          <a:noFill/>
          <a:ln>
            <a:noFill/>
          </a:ln>
        </p:spPr>
      </p:pic>
      <p:pic>
        <p:nvPicPr>
          <p:cNvPr id="76" name="Google Shape;76;p10"/>
          <p:cNvPicPr preferRelativeResize="0"/>
          <p:nvPr/>
        </p:nvPicPr>
        <p:blipFill rotWithShape="1">
          <a:blip r:embed="rId3">
            <a:alphaModFix/>
          </a:blip>
          <a:srcRect/>
          <a:stretch/>
        </p:blipFill>
        <p:spPr>
          <a:xfrm rot="5400000">
            <a:off x="10818447" y="-896058"/>
            <a:ext cx="558950" cy="2338913"/>
          </a:xfrm>
          <a:prstGeom prst="rect">
            <a:avLst/>
          </a:prstGeom>
          <a:noFill/>
          <a:ln>
            <a:noFill/>
          </a:ln>
        </p:spPr>
      </p:pic>
      <p:pic>
        <p:nvPicPr>
          <p:cNvPr id="77" name="Google Shape;77;p10"/>
          <p:cNvPicPr preferRelativeResize="0"/>
          <p:nvPr/>
        </p:nvPicPr>
        <p:blipFill rotWithShape="1">
          <a:blip r:embed="rId5">
            <a:alphaModFix/>
          </a:blip>
          <a:srcRect/>
          <a:stretch/>
        </p:blipFill>
        <p:spPr>
          <a:xfrm>
            <a:off x="9367755" y="-6077"/>
            <a:ext cx="560710" cy="558951"/>
          </a:xfrm>
          <a:prstGeom prst="rect">
            <a:avLst/>
          </a:prstGeom>
          <a:noFill/>
          <a:ln>
            <a:noFill/>
          </a:ln>
        </p:spPr>
      </p:pic>
      <p:sp>
        <p:nvSpPr>
          <p:cNvPr id="78" name="Google Shape;78;p10"/>
          <p:cNvSpPr txBox="1"/>
          <p:nvPr/>
        </p:nvSpPr>
        <p:spPr>
          <a:xfrm>
            <a:off x="1581225" y="1278536"/>
            <a:ext cx="9237900" cy="5348100"/>
          </a:xfrm>
          <a:prstGeom prst="rect">
            <a:avLst/>
          </a:prstGeom>
          <a:noFill/>
          <a:ln>
            <a:noFill/>
          </a:ln>
        </p:spPr>
        <p:txBody>
          <a:bodyPr spcFirstLastPara="1" wrap="square" lIns="91425" tIns="45700" rIns="91425" bIns="45700" anchor="t" anchorCtr="0">
            <a:noAutofit/>
          </a:bodyPr>
          <a:lstStyle/>
          <a:p>
            <a:pPr marL="469900" marR="0" lvl="0" indent="-488950" algn="l" rtl="0">
              <a:lnSpc>
                <a:spcPct val="100000"/>
              </a:lnSpc>
              <a:spcBef>
                <a:spcPts val="1000"/>
              </a:spcBef>
              <a:spcAft>
                <a:spcPts val="0"/>
              </a:spcAft>
              <a:buClr>
                <a:schemeClr val="dk1"/>
              </a:buClr>
              <a:buSzPts val="2318"/>
              <a:buChar char="⮚"/>
            </a:pPr>
            <a:r>
              <a:rPr lang="en-US" sz="2300" i="0" u="none" strike="noStrike" cap="none">
                <a:solidFill>
                  <a:schemeClr val="dk1"/>
                </a:solidFill>
              </a:rPr>
              <a:t>Introduction</a:t>
            </a:r>
            <a:endParaRPr sz="1900">
              <a:solidFill>
                <a:schemeClr val="dk1"/>
              </a:solidFill>
            </a:endParaRPr>
          </a:p>
          <a:p>
            <a:pPr marL="469900" marR="0" lvl="0" indent="-487807" algn="l" rtl="0">
              <a:lnSpc>
                <a:spcPct val="100000"/>
              </a:lnSpc>
              <a:spcBef>
                <a:spcPts val="1000"/>
              </a:spcBef>
              <a:spcAft>
                <a:spcPts val="0"/>
              </a:spcAft>
              <a:buClr>
                <a:schemeClr val="dk1"/>
              </a:buClr>
              <a:buSzPts val="2300"/>
              <a:buChar char="⮚"/>
            </a:pPr>
            <a:r>
              <a:rPr lang="en-US" sz="2300">
                <a:solidFill>
                  <a:schemeClr val="dk1"/>
                </a:solidFill>
              </a:rPr>
              <a:t>Components</a:t>
            </a:r>
            <a:endParaRPr sz="2300">
              <a:solidFill>
                <a:schemeClr val="dk1"/>
              </a:solidFill>
            </a:endParaRPr>
          </a:p>
          <a:p>
            <a:pPr marL="469900" marR="0" lvl="3" indent="-488950" algn="l" rtl="0">
              <a:lnSpc>
                <a:spcPct val="100000"/>
              </a:lnSpc>
              <a:spcBef>
                <a:spcPts val="1000"/>
              </a:spcBef>
              <a:spcAft>
                <a:spcPts val="0"/>
              </a:spcAft>
              <a:buClr>
                <a:schemeClr val="dk1"/>
              </a:buClr>
              <a:buSzPts val="2318"/>
              <a:buChar char="⮚"/>
            </a:pPr>
            <a:r>
              <a:rPr lang="en-US" sz="2300">
                <a:solidFill>
                  <a:schemeClr val="dk1"/>
                </a:solidFill>
              </a:rPr>
              <a:t>Background</a:t>
            </a:r>
            <a:endParaRPr sz="2300">
              <a:solidFill>
                <a:schemeClr val="dk1"/>
              </a:solidFill>
            </a:endParaRPr>
          </a:p>
          <a:p>
            <a:pPr marL="469900" marR="0" lvl="3" indent="-487807" algn="l" rtl="0">
              <a:lnSpc>
                <a:spcPct val="100000"/>
              </a:lnSpc>
              <a:spcBef>
                <a:spcPts val="1000"/>
              </a:spcBef>
              <a:spcAft>
                <a:spcPts val="0"/>
              </a:spcAft>
              <a:buClr>
                <a:schemeClr val="dk1"/>
              </a:buClr>
              <a:buSzPts val="2300"/>
              <a:buChar char="⮚"/>
            </a:pPr>
            <a:r>
              <a:rPr lang="en-US" sz="2300">
                <a:solidFill>
                  <a:schemeClr val="dk1"/>
                </a:solidFill>
              </a:rPr>
              <a:t>Block Diagram</a:t>
            </a:r>
            <a:endParaRPr sz="2300">
              <a:solidFill>
                <a:schemeClr val="dk1"/>
              </a:solidFill>
            </a:endParaRPr>
          </a:p>
          <a:p>
            <a:pPr marL="469900" marR="0" lvl="3" indent="-487807" algn="l" rtl="0">
              <a:lnSpc>
                <a:spcPct val="100000"/>
              </a:lnSpc>
              <a:spcBef>
                <a:spcPts val="1000"/>
              </a:spcBef>
              <a:spcAft>
                <a:spcPts val="0"/>
              </a:spcAft>
              <a:buClr>
                <a:schemeClr val="dk1"/>
              </a:buClr>
              <a:buSzPts val="2300"/>
              <a:buChar char="⮚"/>
            </a:pPr>
            <a:r>
              <a:rPr lang="en-US" sz="2300">
                <a:solidFill>
                  <a:schemeClr val="dk1"/>
                </a:solidFill>
              </a:rPr>
              <a:t>Working</a:t>
            </a:r>
            <a:endParaRPr sz="2300">
              <a:solidFill>
                <a:schemeClr val="dk1"/>
              </a:solidFill>
            </a:endParaRPr>
          </a:p>
          <a:p>
            <a:pPr marL="469900" marR="0" lvl="3" indent="-487807" algn="l" rtl="0">
              <a:lnSpc>
                <a:spcPct val="100000"/>
              </a:lnSpc>
              <a:spcBef>
                <a:spcPts val="1000"/>
              </a:spcBef>
              <a:spcAft>
                <a:spcPts val="0"/>
              </a:spcAft>
              <a:buClr>
                <a:schemeClr val="dk1"/>
              </a:buClr>
              <a:buSzPts val="2300"/>
              <a:buChar char="⮚"/>
            </a:pPr>
            <a:r>
              <a:rPr lang="en-US" sz="2300">
                <a:solidFill>
                  <a:schemeClr val="dk1"/>
                </a:solidFill>
              </a:rPr>
              <a:t>Estimated Cost</a:t>
            </a:r>
            <a:endParaRPr sz="2300">
              <a:solidFill>
                <a:schemeClr val="dk1"/>
              </a:solidFill>
            </a:endParaRPr>
          </a:p>
          <a:p>
            <a:pPr marL="469900" marR="0" lvl="3" indent="-487807" algn="l" rtl="0">
              <a:lnSpc>
                <a:spcPct val="100000"/>
              </a:lnSpc>
              <a:spcBef>
                <a:spcPts val="1000"/>
              </a:spcBef>
              <a:spcAft>
                <a:spcPts val="0"/>
              </a:spcAft>
              <a:buClr>
                <a:schemeClr val="dk1"/>
              </a:buClr>
              <a:buSzPts val="2300"/>
              <a:buChar char="⮚"/>
            </a:pPr>
            <a:r>
              <a:rPr lang="en-US" sz="2300">
                <a:solidFill>
                  <a:schemeClr val="dk1"/>
                </a:solidFill>
              </a:rPr>
              <a:t>Conclusion</a:t>
            </a:r>
            <a:endParaRPr sz="1900" i="0" u="none" strike="noStrike" cap="none">
              <a:solidFill>
                <a:schemeClr val="dk1"/>
              </a:solidFill>
            </a:endParaRPr>
          </a:p>
          <a:p>
            <a:pPr marL="469900" marR="0" lvl="3" indent="-488950" algn="l" rtl="0">
              <a:lnSpc>
                <a:spcPct val="100000"/>
              </a:lnSpc>
              <a:spcBef>
                <a:spcPts val="1000"/>
              </a:spcBef>
              <a:spcAft>
                <a:spcPts val="0"/>
              </a:spcAft>
              <a:buClr>
                <a:schemeClr val="dk1"/>
              </a:buClr>
              <a:buSzPts val="2318"/>
              <a:buChar char="⮚"/>
            </a:pPr>
            <a:r>
              <a:rPr lang="en-US" sz="2300" i="0" u="none" strike="noStrike" cap="none">
                <a:solidFill>
                  <a:schemeClr val="dk1"/>
                </a:solidFill>
              </a:rPr>
              <a:t>References</a:t>
            </a:r>
            <a:endParaRPr sz="1900" i="0" u="none" strike="noStrike" cap="none">
              <a:solidFill>
                <a:schemeClr val="dk1"/>
              </a:solidFill>
            </a:endParaRPr>
          </a:p>
          <a:p>
            <a:pPr marL="469900" marR="0" lvl="3" indent="-328930" algn="l" rtl="0">
              <a:lnSpc>
                <a:spcPct val="100000"/>
              </a:lnSpc>
              <a:spcBef>
                <a:spcPts val="1000"/>
              </a:spcBef>
              <a:spcAft>
                <a:spcPts val="0"/>
              </a:spcAft>
              <a:buClr>
                <a:srgbClr val="C00000"/>
              </a:buClr>
              <a:buSzPts val="2020"/>
              <a:buFont typeface="Noto Sans Symbols"/>
              <a:buNone/>
            </a:pPr>
            <a:endParaRPr sz="2500" i="0" u="none" strike="noStrike" cap="none">
              <a:solidFill>
                <a:schemeClr val="dk1"/>
              </a:solidFill>
            </a:endParaRPr>
          </a:p>
          <a:p>
            <a:pPr marL="469900" marR="0" lvl="3" indent="-328930" algn="l" rtl="0">
              <a:lnSpc>
                <a:spcPct val="100000"/>
              </a:lnSpc>
              <a:spcBef>
                <a:spcPts val="1000"/>
              </a:spcBef>
              <a:spcAft>
                <a:spcPts val="0"/>
              </a:spcAft>
              <a:buClr>
                <a:srgbClr val="C00000"/>
              </a:buClr>
              <a:buSzPts val="2020"/>
              <a:buFont typeface="Noto Sans Symbols"/>
              <a:buNone/>
            </a:pPr>
            <a:endParaRPr sz="2400" i="0" u="none" strike="noStrike" cap="none">
              <a:solidFill>
                <a:srgbClr val="052358"/>
              </a:solidFill>
            </a:endParaRPr>
          </a:p>
          <a:p>
            <a:pPr marL="469900" marR="0" lvl="0" indent="-328930" algn="l" rtl="0">
              <a:lnSpc>
                <a:spcPct val="100000"/>
              </a:lnSpc>
              <a:spcBef>
                <a:spcPts val="1000"/>
              </a:spcBef>
              <a:spcAft>
                <a:spcPts val="0"/>
              </a:spcAft>
              <a:buClr>
                <a:srgbClr val="C00000"/>
              </a:buClr>
              <a:buSzPts val="2020"/>
              <a:buFont typeface="Noto Sans Symbols"/>
              <a:buNone/>
            </a:pPr>
            <a:endParaRPr sz="2400" i="0" u="none" strike="noStrike" cap="none">
              <a:solidFill>
                <a:srgbClr val="052358"/>
              </a:solidFill>
            </a:endParaRPr>
          </a:p>
          <a:p>
            <a:pPr marL="469900" marR="0" lvl="0" indent="-328930" algn="l" rtl="0">
              <a:lnSpc>
                <a:spcPct val="100000"/>
              </a:lnSpc>
              <a:spcBef>
                <a:spcPts val="1000"/>
              </a:spcBef>
              <a:spcAft>
                <a:spcPts val="0"/>
              </a:spcAft>
              <a:buClr>
                <a:srgbClr val="C00000"/>
              </a:buClr>
              <a:buSzPts val="2020"/>
              <a:buFont typeface="Noto Sans Symbols"/>
              <a:buNone/>
            </a:pPr>
            <a:endParaRPr sz="2400" i="0" u="none" strike="noStrike" cap="none">
              <a:solidFill>
                <a:srgbClr val="052358"/>
              </a:solidFill>
            </a:endParaRPr>
          </a:p>
          <a:p>
            <a:pPr marL="12700" marR="0" lvl="0" indent="0" algn="l" rtl="0">
              <a:lnSpc>
                <a:spcPct val="100000"/>
              </a:lnSpc>
              <a:spcBef>
                <a:spcPts val="1000"/>
              </a:spcBef>
              <a:spcAft>
                <a:spcPts val="0"/>
              </a:spcAft>
              <a:buClr>
                <a:srgbClr val="000000"/>
              </a:buClr>
              <a:buSzPts val="2000"/>
              <a:buFont typeface="Arial"/>
              <a:buNone/>
            </a:pPr>
            <a:r>
              <a:rPr lang="en-US" sz="2400" i="0" u="none" strike="noStrike" cap="none">
                <a:solidFill>
                  <a:srgbClr val="052358"/>
                </a:solidFill>
              </a:rPr>
              <a:t>  </a:t>
            </a:r>
            <a:endParaRPr sz="2400" i="0" u="none" strike="noStrike" cap="none">
              <a:solidFill>
                <a:srgbClr val="052358"/>
              </a:solidFill>
            </a:endParaRPr>
          </a:p>
          <a:p>
            <a:pPr marL="342900" marR="0" lvl="0" indent="-228600" algn="l" rtl="0">
              <a:lnSpc>
                <a:spcPct val="100000"/>
              </a:lnSpc>
              <a:spcBef>
                <a:spcPts val="1000"/>
              </a:spcBef>
              <a:spcAft>
                <a:spcPts val="0"/>
              </a:spcAft>
              <a:buClr>
                <a:srgbClr val="000000"/>
              </a:buClr>
              <a:buSzPts val="1400"/>
              <a:buFont typeface="Arial"/>
              <a:buNone/>
            </a:pPr>
            <a:endParaRPr sz="1800" i="0" u="none" strike="noStrike" cap="none">
              <a:solidFill>
                <a:srgbClr val="3F3F3F"/>
              </a:solidFill>
            </a:endParaRPr>
          </a:p>
        </p:txBody>
      </p:sp>
      <p:sp>
        <p:nvSpPr>
          <p:cNvPr id="79" name="Google Shape;79;p10"/>
          <p:cNvSpPr txBox="1"/>
          <p:nvPr/>
        </p:nvSpPr>
        <p:spPr>
          <a:xfrm>
            <a:off x="1964116" y="364975"/>
            <a:ext cx="6373800" cy="64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100"/>
              <a:buFont typeface="Arial"/>
              <a:buNone/>
            </a:pPr>
            <a:r>
              <a:rPr lang="en-US" sz="3100" b="1" i="0" u="none" strike="noStrike" cap="none">
                <a:solidFill>
                  <a:srgbClr val="C00000"/>
                </a:solidFill>
                <a:latin typeface="Century Gothic"/>
                <a:ea typeface="Century Gothic"/>
                <a:cs typeface="Century Gothic"/>
                <a:sym typeface="Century Gothic"/>
              </a:rPr>
              <a:t>Outline of Project</a:t>
            </a:r>
            <a:endParaRPr sz="3100" b="0" i="0" u="none" strike="noStrike" cap="none">
              <a:solidFill>
                <a:srgbClr val="C00000"/>
              </a:solidFill>
              <a:latin typeface="Century Gothic"/>
              <a:ea typeface="Century Gothic"/>
              <a:cs typeface="Century Gothic"/>
              <a:sym typeface="Century Gothic"/>
            </a:endParaRPr>
          </a:p>
        </p:txBody>
      </p:sp>
      <p:pic>
        <p:nvPicPr>
          <p:cNvPr id="80" name="Google Shape;80;p10" descr="A picture containing food, room, drawing&#10;&#10;Description automatically generated"/>
          <p:cNvPicPr preferRelativeResize="0"/>
          <p:nvPr/>
        </p:nvPicPr>
        <p:blipFill rotWithShape="1">
          <a:blip r:embed="rId6">
            <a:alphaModFix/>
          </a:blip>
          <a:srcRect/>
          <a:stretch/>
        </p:blipFill>
        <p:spPr>
          <a:xfrm>
            <a:off x="285928" y="152400"/>
            <a:ext cx="1038575" cy="1067450"/>
          </a:xfrm>
          <a:prstGeom prst="rect">
            <a:avLst/>
          </a:prstGeom>
          <a:noFill/>
          <a:ln>
            <a:noFill/>
          </a:ln>
        </p:spPr>
      </p:pic>
      <p:sp>
        <p:nvSpPr>
          <p:cNvPr id="81" name="Google Shape;81;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8/15/2022</a:t>
            </a:r>
            <a:endParaRPr/>
          </a:p>
        </p:txBody>
      </p:sp>
      <p:sp>
        <p:nvSpPr>
          <p:cNvPr id="82" name="Google Shape;82;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Electronics and Telecommunication Engineering Department</a:t>
            </a:r>
            <a:endParaRPr/>
          </a:p>
        </p:txBody>
      </p:sp>
      <p:sp>
        <p:nvSpPr>
          <p:cNvPr id="83" name="Google Shape;83;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1"/>
          <p:cNvPicPr preferRelativeResize="0"/>
          <p:nvPr/>
        </p:nvPicPr>
        <p:blipFill rotWithShape="1">
          <a:blip r:embed="rId3">
            <a:alphaModFix/>
          </a:blip>
          <a:srcRect/>
          <a:stretch/>
        </p:blipFill>
        <p:spPr>
          <a:xfrm rot="5400000">
            <a:off x="4926905" y="1460761"/>
            <a:ext cx="478058" cy="10358136"/>
          </a:xfrm>
          <a:prstGeom prst="rect">
            <a:avLst/>
          </a:prstGeom>
          <a:noFill/>
          <a:ln>
            <a:noFill/>
          </a:ln>
        </p:spPr>
      </p:pic>
      <p:pic>
        <p:nvPicPr>
          <p:cNvPr id="89" name="Google Shape;89;p11" descr="A close up of a sign&#10;&#10;Description automatically generated"/>
          <p:cNvPicPr preferRelativeResize="0">
            <a:picLocks noGrp="1"/>
          </p:cNvPicPr>
          <p:nvPr>
            <p:ph type="body" idx="1"/>
          </p:nvPr>
        </p:nvPicPr>
        <p:blipFill rotWithShape="1">
          <a:blip r:embed="rId4">
            <a:alphaModFix/>
          </a:blip>
          <a:srcRect/>
          <a:stretch/>
        </p:blipFill>
        <p:spPr>
          <a:xfrm>
            <a:off x="10844462" y="332681"/>
            <a:ext cx="968545" cy="721920"/>
          </a:xfrm>
          <a:prstGeom prst="rect">
            <a:avLst/>
          </a:prstGeom>
          <a:noFill/>
          <a:ln>
            <a:noFill/>
          </a:ln>
        </p:spPr>
      </p:pic>
      <p:pic>
        <p:nvPicPr>
          <p:cNvPr id="90" name="Google Shape;90;p11"/>
          <p:cNvPicPr preferRelativeResize="0"/>
          <p:nvPr/>
        </p:nvPicPr>
        <p:blipFill rotWithShape="1">
          <a:blip r:embed="rId5">
            <a:alphaModFix/>
          </a:blip>
          <a:srcRect/>
          <a:stretch/>
        </p:blipFill>
        <p:spPr>
          <a:xfrm rot="5400000">
            <a:off x="11029472" y="5716331"/>
            <a:ext cx="478059" cy="1846997"/>
          </a:xfrm>
          <a:prstGeom prst="rect">
            <a:avLst/>
          </a:prstGeom>
          <a:noFill/>
          <a:ln>
            <a:noFill/>
          </a:ln>
        </p:spPr>
      </p:pic>
      <p:pic>
        <p:nvPicPr>
          <p:cNvPr id="91" name="Google Shape;91;p11"/>
          <p:cNvPicPr preferRelativeResize="0"/>
          <p:nvPr/>
        </p:nvPicPr>
        <p:blipFill rotWithShape="1">
          <a:blip r:embed="rId3">
            <a:alphaModFix/>
          </a:blip>
          <a:srcRect/>
          <a:stretch/>
        </p:blipFill>
        <p:spPr>
          <a:xfrm rot="5400000">
            <a:off x="107253" y="5934335"/>
            <a:ext cx="346080" cy="586852"/>
          </a:xfrm>
          <a:prstGeom prst="rect">
            <a:avLst/>
          </a:prstGeom>
          <a:noFill/>
          <a:ln>
            <a:noFill/>
          </a:ln>
        </p:spPr>
      </p:pic>
      <p:pic>
        <p:nvPicPr>
          <p:cNvPr id="92" name="Google Shape;92;p11" descr="A picture containing food, room, drawing&#10;&#10;Description automatically generated"/>
          <p:cNvPicPr preferRelativeResize="0"/>
          <p:nvPr/>
        </p:nvPicPr>
        <p:blipFill rotWithShape="1">
          <a:blip r:embed="rId6">
            <a:alphaModFix/>
          </a:blip>
          <a:srcRect/>
          <a:stretch/>
        </p:blipFill>
        <p:spPr>
          <a:xfrm>
            <a:off x="285928" y="152400"/>
            <a:ext cx="1038575" cy="1067450"/>
          </a:xfrm>
          <a:prstGeom prst="rect">
            <a:avLst/>
          </a:prstGeom>
          <a:noFill/>
          <a:ln>
            <a:noFill/>
          </a:ln>
        </p:spPr>
      </p:pic>
      <p:sp>
        <p:nvSpPr>
          <p:cNvPr id="93" name="Google Shape;93;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8/15/2022</a:t>
            </a:r>
            <a:endParaRPr/>
          </a:p>
        </p:txBody>
      </p:sp>
      <p:sp>
        <p:nvSpPr>
          <p:cNvPr id="94" name="Google Shape;94;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Electronics and Telecommunication Engineering Department</a:t>
            </a:r>
            <a:endParaRPr/>
          </a:p>
        </p:txBody>
      </p:sp>
      <p:sp>
        <p:nvSpPr>
          <p:cNvPr id="95" name="Google Shape;95;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sp>
        <p:nvSpPr>
          <p:cNvPr id="96" name="Google Shape;96;p11"/>
          <p:cNvSpPr txBox="1"/>
          <p:nvPr/>
        </p:nvSpPr>
        <p:spPr>
          <a:xfrm>
            <a:off x="2143525" y="343225"/>
            <a:ext cx="39525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5000" b="1">
                <a:solidFill>
                  <a:srgbClr val="A61C00"/>
                </a:solidFill>
                <a:latin typeface="Calibri"/>
                <a:ea typeface="Calibri"/>
                <a:cs typeface="Calibri"/>
                <a:sym typeface="Calibri"/>
              </a:rPr>
              <a:t>Introduction</a:t>
            </a:r>
            <a:endParaRPr sz="5900" b="1">
              <a:solidFill>
                <a:srgbClr val="A61C00"/>
              </a:solidFill>
              <a:latin typeface="Calibri"/>
              <a:ea typeface="Calibri"/>
              <a:cs typeface="Calibri"/>
              <a:sym typeface="Calibri"/>
            </a:endParaRPr>
          </a:p>
        </p:txBody>
      </p:sp>
      <p:sp>
        <p:nvSpPr>
          <p:cNvPr id="97" name="Google Shape;97;p11"/>
          <p:cNvSpPr txBox="1"/>
          <p:nvPr/>
        </p:nvSpPr>
        <p:spPr>
          <a:xfrm>
            <a:off x="916950" y="1276525"/>
            <a:ext cx="103581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300" b="1">
              <a:solidFill>
                <a:srgbClr val="374151"/>
              </a:solidFill>
              <a:highlight>
                <a:srgbClr val="F7F7F8"/>
              </a:highlight>
              <a:latin typeface="Roboto"/>
              <a:ea typeface="Roboto"/>
              <a:cs typeface="Roboto"/>
              <a:sym typeface="Roboto"/>
            </a:endParaRPr>
          </a:p>
        </p:txBody>
      </p:sp>
      <p:sp>
        <p:nvSpPr>
          <p:cNvPr id="98" name="Google Shape;98;p11"/>
          <p:cNvSpPr txBox="1"/>
          <p:nvPr/>
        </p:nvSpPr>
        <p:spPr>
          <a:xfrm>
            <a:off x="917100" y="1505650"/>
            <a:ext cx="10358100" cy="4587000"/>
          </a:xfrm>
          <a:prstGeom prst="rect">
            <a:avLst/>
          </a:prstGeom>
          <a:noFill/>
          <a:ln>
            <a:noFill/>
          </a:ln>
        </p:spPr>
        <p:txBody>
          <a:bodyPr spcFirstLastPara="1" wrap="square" lIns="91425" tIns="91425" rIns="91425" bIns="91425" anchor="t" anchorCtr="0">
            <a:spAutoFit/>
          </a:bodyPr>
          <a:lstStyle/>
          <a:p>
            <a:pPr marL="457200" lvl="0" indent="-393700" algn="l" rtl="0">
              <a:spcBef>
                <a:spcPts val="0"/>
              </a:spcBef>
              <a:spcAft>
                <a:spcPts val="0"/>
              </a:spcAft>
              <a:buSzPts val="2600"/>
              <a:buChar char="●"/>
            </a:pPr>
            <a:r>
              <a:rPr lang="en-US" sz="2600"/>
              <a:t>A Text to Braille generation device is a revolutionary assistive technology designed to bridge the communication gap for individuals with visual impairments. </a:t>
            </a:r>
            <a:endParaRPr sz="2600"/>
          </a:p>
          <a:p>
            <a:pPr marL="457200" lvl="0" indent="-393700" algn="l" rtl="0">
              <a:spcBef>
                <a:spcPts val="0"/>
              </a:spcBef>
              <a:spcAft>
                <a:spcPts val="0"/>
              </a:spcAft>
              <a:buSzPts val="2600"/>
              <a:buChar char="●"/>
            </a:pPr>
            <a:r>
              <a:rPr lang="en-US" sz="2600"/>
              <a:t>This innovative device translates spoken words or text into Braille, a tactile writing system used by the blind and visually impaired.By converting text into Braille characters, it empowers users to access written information and engage in effective communication. </a:t>
            </a:r>
            <a:endParaRPr sz="2600"/>
          </a:p>
          <a:p>
            <a:pPr marL="457200" lvl="0" indent="-393700" algn="l" rtl="0">
              <a:spcBef>
                <a:spcPts val="0"/>
              </a:spcBef>
              <a:spcAft>
                <a:spcPts val="0"/>
              </a:spcAft>
              <a:buSzPts val="2600"/>
              <a:buChar char="●"/>
            </a:pPr>
            <a:r>
              <a:rPr lang="en-US" sz="2600"/>
              <a:t>This technology opens doors to education, employment, and social interaction, enhancing the independence and inclusivity of individuals with visual disabilities.</a:t>
            </a:r>
            <a:endParaRPr sz="2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12"/>
          <p:cNvPicPr preferRelativeResize="0"/>
          <p:nvPr/>
        </p:nvPicPr>
        <p:blipFill rotWithShape="1">
          <a:blip r:embed="rId3">
            <a:alphaModFix/>
          </a:blip>
          <a:srcRect/>
          <a:stretch/>
        </p:blipFill>
        <p:spPr>
          <a:xfrm rot="5400000">
            <a:off x="4926905" y="1460761"/>
            <a:ext cx="478058" cy="10358136"/>
          </a:xfrm>
          <a:prstGeom prst="rect">
            <a:avLst/>
          </a:prstGeom>
          <a:noFill/>
          <a:ln>
            <a:noFill/>
          </a:ln>
        </p:spPr>
      </p:pic>
      <p:pic>
        <p:nvPicPr>
          <p:cNvPr id="104" name="Google Shape;104;p12" descr="A close up of a sign&#10;&#10;Description automatically generated"/>
          <p:cNvPicPr preferRelativeResize="0">
            <a:picLocks noGrp="1"/>
          </p:cNvPicPr>
          <p:nvPr>
            <p:ph type="body" idx="1"/>
          </p:nvPr>
        </p:nvPicPr>
        <p:blipFill rotWithShape="1">
          <a:blip r:embed="rId4">
            <a:alphaModFix/>
          </a:blip>
          <a:srcRect/>
          <a:stretch/>
        </p:blipFill>
        <p:spPr>
          <a:xfrm>
            <a:off x="10844462" y="332681"/>
            <a:ext cx="968400" cy="721800"/>
          </a:xfrm>
          <a:prstGeom prst="rect">
            <a:avLst/>
          </a:prstGeom>
          <a:noFill/>
          <a:ln>
            <a:noFill/>
          </a:ln>
        </p:spPr>
      </p:pic>
      <p:pic>
        <p:nvPicPr>
          <p:cNvPr id="105" name="Google Shape;105;p12"/>
          <p:cNvPicPr preferRelativeResize="0"/>
          <p:nvPr/>
        </p:nvPicPr>
        <p:blipFill rotWithShape="1">
          <a:blip r:embed="rId5">
            <a:alphaModFix/>
          </a:blip>
          <a:srcRect/>
          <a:stretch/>
        </p:blipFill>
        <p:spPr>
          <a:xfrm rot="5400000">
            <a:off x="11029472" y="5716331"/>
            <a:ext cx="478059" cy="1846997"/>
          </a:xfrm>
          <a:prstGeom prst="rect">
            <a:avLst/>
          </a:prstGeom>
          <a:noFill/>
          <a:ln>
            <a:noFill/>
          </a:ln>
        </p:spPr>
      </p:pic>
      <p:pic>
        <p:nvPicPr>
          <p:cNvPr id="106" name="Google Shape;106;p12"/>
          <p:cNvPicPr preferRelativeResize="0"/>
          <p:nvPr/>
        </p:nvPicPr>
        <p:blipFill rotWithShape="1">
          <a:blip r:embed="rId3">
            <a:alphaModFix/>
          </a:blip>
          <a:srcRect/>
          <a:stretch/>
        </p:blipFill>
        <p:spPr>
          <a:xfrm rot="5400000">
            <a:off x="107254" y="5934336"/>
            <a:ext cx="346080" cy="586850"/>
          </a:xfrm>
          <a:prstGeom prst="rect">
            <a:avLst/>
          </a:prstGeom>
          <a:noFill/>
          <a:ln>
            <a:noFill/>
          </a:ln>
        </p:spPr>
      </p:pic>
      <p:pic>
        <p:nvPicPr>
          <p:cNvPr id="107" name="Google Shape;107;p12" descr="A picture containing food, room, drawing&#10;&#10;Description automatically generated"/>
          <p:cNvPicPr preferRelativeResize="0"/>
          <p:nvPr/>
        </p:nvPicPr>
        <p:blipFill rotWithShape="1">
          <a:blip r:embed="rId6">
            <a:alphaModFix/>
          </a:blip>
          <a:srcRect/>
          <a:stretch/>
        </p:blipFill>
        <p:spPr>
          <a:xfrm>
            <a:off x="285928" y="152400"/>
            <a:ext cx="1038575" cy="1067450"/>
          </a:xfrm>
          <a:prstGeom prst="rect">
            <a:avLst/>
          </a:prstGeom>
          <a:noFill/>
          <a:ln>
            <a:noFill/>
          </a:ln>
        </p:spPr>
      </p:pic>
      <p:sp>
        <p:nvSpPr>
          <p:cNvPr id="108" name="Google Shape;108;p1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8/15/2022</a:t>
            </a:r>
            <a:endParaRPr/>
          </a:p>
        </p:txBody>
      </p:sp>
      <p:sp>
        <p:nvSpPr>
          <p:cNvPr id="109" name="Google Shape;109;p1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Electronics and Telecommunication Engineering Department</a:t>
            </a:r>
            <a:endParaRPr/>
          </a:p>
        </p:txBody>
      </p:sp>
      <p:sp>
        <p:nvSpPr>
          <p:cNvPr id="110" name="Google Shape;110;p1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sp>
        <p:nvSpPr>
          <p:cNvPr id="111" name="Google Shape;111;p12"/>
          <p:cNvSpPr txBox="1"/>
          <p:nvPr/>
        </p:nvSpPr>
        <p:spPr>
          <a:xfrm>
            <a:off x="414475" y="1536175"/>
            <a:ext cx="10792800" cy="3586500"/>
          </a:xfrm>
          <a:prstGeom prst="rect">
            <a:avLst/>
          </a:prstGeom>
          <a:noFill/>
          <a:ln>
            <a:noFill/>
          </a:ln>
        </p:spPr>
        <p:txBody>
          <a:bodyPr spcFirstLastPara="1" wrap="square" lIns="91425" tIns="91425" rIns="91425" bIns="91425" anchor="t" anchorCtr="0">
            <a:spAutoFit/>
          </a:bodyPr>
          <a:lstStyle/>
          <a:p>
            <a:pPr marL="457200" lvl="0" indent="-387350" algn="l" rtl="0">
              <a:lnSpc>
                <a:spcPct val="150000"/>
              </a:lnSpc>
              <a:spcBef>
                <a:spcPts val="1500"/>
              </a:spcBef>
              <a:spcAft>
                <a:spcPts val="0"/>
              </a:spcAft>
              <a:buClr>
                <a:schemeClr val="dk1"/>
              </a:buClr>
              <a:buSzPts val="2500"/>
              <a:buFont typeface="Times New Roman"/>
              <a:buChar char="●"/>
            </a:pPr>
            <a:r>
              <a:rPr lang="en-US" sz="2500">
                <a:solidFill>
                  <a:schemeClr val="dk1"/>
                </a:solidFill>
                <a:highlight>
                  <a:schemeClr val="lt1"/>
                </a:highlight>
                <a:latin typeface="Times New Roman"/>
                <a:ea typeface="Times New Roman"/>
                <a:cs typeface="Times New Roman"/>
                <a:sym typeface="Times New Roman"/>
              </a:rPr>
              <a:t>STM32 Nucleoboard</a:t>
            </a:r>
            <a:endParaRPr sz="2500">
              <a:solidFill>
                <a:schemeClr val="dk1"/>
              </a:solidFill>
              <a:highlight>
                <a:schemeClr val="lt1"/>
              </a:highlight>
              <a:latin typeface="Times New Roman"/>
              <a:ea typeface="Times New Roman"/>
              <a:cs typeface="Times New Roman"/>
              <a:sym typeface="Times New Roman"/>
            </a:endParaRPr>
          </a:p>
          <a:p>
            <a:pPr marL="457200" lvl="0" indent="-387350" algn="l" rtl="0">
              <a:lnSpc>
                <a:spcPct val="150000"/>
              </a:lnSpc>
              <a:spcBef>
                <a:spcPts val="0"/>
              </a:spcBef>
              <a:spcAft>
                <a:spcPts val="0"/>
              </a:spcAft>
              <a:buClr>
                <a:schemeClr val="dk1"/>
              </a:buClr>
              <a:buSzPts val="2500"/>
              <a:buFont typeface="Times New Roman"/>
              <a:buChar char="●"/>
            </a:pPr>
            <a:r>
              <a:rPr lang="en-US" sz="2500">
                <a:solidFill>
                  <a:schemeClr val="dk1"/>
                </a:solidFill>
                <a:highlight>
                  <a:schemeClr val="lt1"/>
                </a:highlight>
                <a:latin typeface="Times New Roman"/>
                <a:ea typeface="Times New Roman"/>
                <a:cs typeface="Times New Roman"/>
                <a:sym typeface="Times New Roman"/>
              </a:rPr>
              <a:t>USB To serial port converter</a:t>
            </a:r>
            <a:endParaRPr sz="2500">
              <a:solidFill>
                <a:schemeClr val="dk1"/>
              </a:solidFill>
              <a:highlight>
                <a:schemeClr val="lt1"/>
              </a:highlight>
              <a:latin typeface="Times New Roman"/>
              <a:ea typeface="Times New Roman"/>
              <a:cs typeface="Times New Roman"/>
              <a:sym typeface="Times New Roman"/>
            </a:endParaRPr>
          </a:p>
          <a:p>
            <a:pPr marL="457200" lvl="0" indent="-387350" algn="l" rtl="0">
              <a:lnSpc>
                <a:spcPct val="150000"/>
              </a:lnSpc>
              <a:spcBef>
                <a:spcPts val="0"/>
              </a:spcBef>
              <a:spcAft>
                <a:spcPts val="0"/>
              </a:spcAft>
              <a:buClr>
                <a:schemeClr val="dk1"/>
              </a:buClr>
              <a:buSzPts val="2500"/>
              <a:buFont typeface="Times New Roman"/>
              <a:buChar char="●"/>
            </a:pPr>
            <a:r>
              <a:rPr lang="en-US" sz="2500">
                <a:solidFill>
                  <a:schemeClr val="dk1"/>
                </a:solidFill>
                <a:highlight>
                  <a:schemeClr val="lt1"/>
                </a:highlight>
                <a:latin typeface="Times New Roman"/>
                <a:ea typeface="Times New Roman"/>
                <a:cs typeface="Times New Roman"/>
                <a:sym typeface="Times New Roman"/>
              </a:rPr>
              <a:t>HC-05 bluetooth module</a:t>
            </a:r>
            <a:endParaRPr sz="2500">
              <a:solidFill>
                <a:schemeClr val="dk1"/>
              </a:solidFill>
              <a:highlight>
                <a:schemeClr val="lt1"/>
              </a:highlight>
              <a:latin typeface="Times New Roman"/>
              <a:ea typeface="Times New Roman"/>
              <a:cs typeface="Times New Roman"/>
              <a:sym typeface="Times New Roman"/>
            </a:endParaRPr>
          </a:p>
          <a:p>
            <a:pPr marL="457200" lvl="0" indent="-387350" algn="l" rtl="0">
              <a:lnSpc>
                <a:spcPct val="150000"/>
              </a:lnSpc>
              <a:spcBef>
                <a:spcPts val="0"/>
              </a:spcBef>
              <a:spcAft>
                <a:spcPts val="0"/>
              </a:spcAft>
              <a:buClr>
                <a:schemeClr val="dk1"/>
              </a:buClr>
              <a:buSzPts val="2500"/>
              <a:buFont typeface="Times New Roman"/>
              <a:buChar char="●"/>
            </a:pPr>
            <a:r>
              <a:rPr lang="en-US" sz="2500">
                <a:solidFill>
                  <a:schemeClr val="dk1"/>
                </a:solidFill>
                <a:highlight>
                  <a:schemeClr val="lt1"/>
                </a:highlight>
                <a:latin typeface="Times New Roman"/>
                <a:ea typeface="Times New Roman"/>
                <a:cs typeface="Times New Roman"/>
                <a:sym typeface="Times New Roman"/>
              </a:rPr>
              <a:t>Jumper Wire </a:t>
            </a:r>
            <a:endParaRPr sz="2500">
              <a:solidFill>
                <a:schemeClr val="dk1"/>
              </a:solidFill>
              <a:highlight>
                <a:schemeClr val="lt1"/>
              </a:highlight>
              <a:latin typeface="Times New Roman"/>
              <a:ea typeface="Times New Roman"/>
              <a:cs typeface="Times New Roman"/>
              <a:sym typeface="Times New Roman"/>
            </a:endParaRPr>
          </a:p>
          <a:p>
            <a:pPr marL="457200" lvl="0" indent="-387350" algn="l" rtl="0">
              <a:lnSpc>
                <a:spcPct val="150000"/>
              </a:lnSpc>
              <a:spcBef>
                <a:spcPts val="0"/>
              </a:spcBef>
              <a:spcAft>
                <a:spcPts val="0"/>
              </a:spcAft>
              <a:buClr>
                <a:schemeClr val="dk1"/>
              </a:buClr>
              <a:buSzPts val="2500"/>
              <a:buFont typeface="Times New Roman"/>
              <a:buChar char="●"/>
            </a:pPr>
            <a:r>
              <a:rPr lang="en-US" sz="2500">
                <a:solidFill>
                  <a:schemeClr val="dk1"/>
                </a:solidFill>
                <a:highlight>
                  <a:schemeClr val="lt1"/>
                </a:highlight>
                <a:latin typeface="Times New Roman"/>
                <a:ea typeface="Times New Roman"/>
                <a:cs typeface="Times New Roman"/>
                <a:sym typeface="Times New Roman"/>
              </a:rPr>
              <a:t>Breadboard</a:t>
            </a:r>
            <a:endParaRPr sz="2500">
              <a:solidFill>
                <a:schemeClr val="dk1"/>
              </a:solidFill>
              <a:highlight>
                <a:schemeClr val="lt1"/>
              </a:highlight>
              <a:latin typeface="Times New Roman"/>
              <a:ea typeface="Times New Roman"/>
              <a:cs typeface="Times New Roman"/>
              <a:sym typeface="Times New Roman"/>
            </a:endParaRPr>
          </a:p>
          <a:p>
            <a:pPr marL="0" lvl="0" indent="0" algn="l" rtl="0">
              <a:lnSpc>
                <a:spcPct val="115000"/>
              </a:lnSpc>
              <a:spcBef>
                <a:spcPts val="1500"/>
              </a:spcBef>
              <a:spcAft>
                <a:spcPts val="1500"/>
              </a:spcAft>
              <a:buNone/>
            </a:pPr>
            <a:endParaRPr sz="2100">
              <a:solidFill>
                <a:srgbClr val="374151"/>
              </a:solidFill>
              <a:highlight>
                <a:srgbClr val="F7F7F8"/>
              </a:highlight>
              <a:latin typeface="Roboto"/>
              <a:ea typeface="Roboto"/>
              <a:cs typeface="Roboto"/>
              <a:sym typeface="Roboto"/>
            </a:endParaRPr>
          </a:p>
        </p:txBody>
      </p:sp>
      <p:sp>
        <p:nvSpPr>
          <p:cNvPr id="112" name="Google Shape;112;p12"/>
          <p:cNvSpPr txBox="1"/>
          <p:nvPr/>
        </p:nvSpPr>
        <p:spPr>
          <a:xfrm>
            <a:off x="9565025" y="2259150"/>
            <a:ext cx="27432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highlight>
                  <a:schemeClr val="lt1"/>
                </a:highlight>
              </a:rPr>
              <a:t>   </a:t>
            </a:r>
            <a:endParaRPr>
              <a:highlight>
                <a:schemeClr val="lt1"/>
              </a:highlight>
            </a:endParaRPr>
          </a:p>
          <a:p>
            <a:pPr marL="0" lvl="0" indent="0" algn="l" rtl="0">
              <a:spcBef>
                <a:spcPts val="0"/>
              </a:spcBef>
              <a:spcAft>
                <a:spcPts val="0"/>
              </a:spcAft>
              <a:buNone/>
            </a:pPr>
            <a:r>
              <a:rPr lang="en-US">
                <a:highlight>
                  <a:schemeClr val="lt1"/>
                </a:highlight>
              </a:rPr>
              <a:t> </a:t>
            </a:r>
            <a:endParaRPr>
              <a:highlight>
                <a:schemeClr val="lt1"/>
              </a:highlight>
            </a:endParaRPr>
          </a:p>
          <a:p>
            <a:pPr marL="0" lvl="0" indent="0" algn="l" rtl="0">
              <a:spcBef>
                <a:spcPts val="0"/>
              </a:spcBef>
              <a:spcAft>
                <a:spcPts val="0"/>
              </a:spcAft>
              <a:buNone/>
            </a:pPr>
            <a:endParaRPr>
              <a:highlight>
                <a:schemeClr val="lt1"/>
              </a:highlight>
            </a:endParaRPr>
          </a:p>
        </p:txBody>
      </p:sp>
      <p:sp>
        <p:nvSpPr>
          <p:cNvPr id="113" name="Google Shape;113;p12"/>
          <p:cNvSpPr txBox="1"/>
          <p:nvPr/>
        </p:nvSpPr>
        <p:spPr>
          <a:xfrm>
            <a:off x="1560700" y="401500"/>
            <a:ext cx="52065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100" b="1" i="1">
              <a:solidFill>
                <a:srgbClr val="C00000"/>
              </a:solidFill>
              <a:latin typeface="Calibri"/>
              <a:ea typeface="Calibri"/>
              <a:cs typeface="Calibri"/>
              <a:sym typeface="Calibri"/>
            </a:endParaRPr>
          </a:p>
        </p:txBody>
      </p:sp>
      <p:sp>
        <p:nvSpPr>
          <p:cNvPr id="114" name="Google Shape;114;p12"/>
          <p:cNvSpPr txBox="1"/>
          <p:nvPr/>
        </p:nvSpPr>
        <p:spPr>
          <a:xfrm>
            <a:off x="1560700" y="401500"/>
            <a:ext cx="90501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900" b="1">
                <a:solidFill>
                  <a:srgbClr val="CC0000"/>
                </a:solidFill>
              </a:rPr>
              <a:t>Components </a:t>
            </a:r>
            <a:endParaRPr sz="3900" b="1">
              <a:solidFill>
                <a:srgbClr val="CC0000"/>
              </a:solidFill>
            </a:endParaRPr>
          </a:p>
        </p:txBody>
      </p:sp>
      <p:pic>
        <p:nvPicPr>
          <p:cNvPr id="115" name="Google Shape;115;p12"/>
          <p:cNvPicPr preferRelativeResize="0"/>
          <p:nvPr/>
        </p:nvPicPr>
        <p:blipFill>
          <a:blip r:embed="rId7">
            <a:alphaModFix/>
          </a:blip>
          <a:stretch>
            <a:fillRect/>
          </a:stretch>
        </p:blipFill>
        <p:spPr>
          <a:xfrm>
            <a:off x="5765277" y="1150902"/>
            <a:ext cx="4379325" cy="43570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13"/>
          <p:cNvPicPr preferRelativeResize="0"/>
          <p:nvPr/>
        </p:nvPicPr>
        <p:blipFill rotWithShape="1">
          <a:blip r:embed="rId3">
            <a:alphaModFix/>
          </a:blip>
          <a:srcRect/>
          <a:stretch/>
        </p:blipFill>
        <p:spPr>
          <a:xfrm rot="5400000">
            <a:off x="4926905" y="1460761"/>
            <a:ext cx="478058" cy="10358136"/>
          </a:xfrm>
          <a:prstGeom prst="rect">
            <a:avLst/>
          </a:prstGeom>
          <a:noFill/>
          <a:ln>
            <a:noFill/>
          </a:ln>
        </p:spPr>
      </p:pic>
      <p:pic>
        <p:nvPicPr>
          <p:cNvPr id="121" name="Google Shape;121;p13" descr="A close up of a sign&#10;&#10;Description automatically generated"/>
          <p:cNvPicPr preferRelativeResize="0">
            <a:picLocks noGrp="1"/>
          </p:cNvPicPr>
          <p:nvPr>
            <p:ph type="body" idx="1"/>
          </p:nvPr>
        </p:nvPicPr>
        <p:blipFill rotWithShape="1">
          <a:blip r:embed="rId4">
            <a:alphaModFix/>
          </a:blip>
          <a:srcRect/>
          <a:stretch/>
        </p:blipFill>
        <p:spPr>
          <a:xfrm>
            <a:off x="10844462" y="332681"/>
            <a:ext cx="968400" cy="721800"/>
          </a:xfrm>
          <a:prstGeom prst="rect">
            <a:avLst/>
          </a:prstGeom>
          <a:noFill/>
          <a:ln>
            <a:noFill/>
          </a:ln>
        </p:spPr>
      </p:pic>
      <p:pic>
        <p:nvPicPr>
          <p:cNvPr id="122" name="Google Shape;122;p13"/>
          <p:cNvPicPr preferRelativeResize="0"/>
          <p:nvPr/>
        </p:nvPicPr>
        <p:blipFill rotWithShape="1">
          <a:blip r:embed="rId5">
            <a:alphaModFix/>
          </a:blip>
          <a:srcRect/>
          <a:stretch/>
        </p:blipFill>
        <p:spPr>
          <a:xfrm rot="5400000">
            <a:off x="11029472" y="5716331"/>
            <a:ext cx="478059" cy="1846997"/>
          </a:xfrm>
          <a:prstGeom prst="rect">
            <a:avLst/>
          </a:prstGeom>
          <a:noFill/>
          <a:ln>
            <a:noFill/>
          </a:ln>
        </p:spPr>
      </p:pic>
      <p:pic>
        <p:nvPicPr>
          <p:cNvPr id="123" name="Google Shape;123;p13"/>
          <p:cNvPicPr preferRelativeResize="0"/>
          <p:nvPr/>
        </p:nvPicPr>
        <p:blipFill rotWithShape="1">
          <a:blip r:embed="rId3">
            <a:alphaModFix/>
          </a:blip>
          <a:srcRect/>
          <a:stretch/>
        </p:blipFill>
        <p:spPr>
          <a:xfrm rot="5400000">
            <a:off x="107254" y="5934336"/>
            <a:ext cx="346080" cy="586850"/>
          </a:xfrm>
          <a:prstGeom prst="rect">
            <a:avLst/>
          </a:prstGeom>
          <a:noFill/>
          <a:ln>
            <a:noFill/>
          </a:ln>
        </p:spPr>
      </p:pic>
      <p:pic>
        <p:nvPicPr>
          <p:cNvPr id="124" name="Google Shape;124;p13" descr="A picture containing food, room, drawing&#10;&#10;Description automatically generated"/>
          <p:cNvPicPr preferRelativeResize="0"/>
          <p:nvPr/>
        </p:nvPicPr>
        <p:blipFill rotWithShape="1">
          <a:blip r:embed="rId6">
            <a:alphaModFix/>
          </a:blip>
          <a:srcRect/>
          <a:stretch/>
        </p:blipFill>
        <p:spPr>
          <a:xfrm>
            <a:off x="285928" y="152400"/>
            <a:ext cx="1038575" cy="1067450"/>
          </a:xfrm>
          <a:prstGeom prst="rect">
            <a:avLst/>
          </a:prstGeom>
          <a:noFill/>
          <a:ln>
            <a:noFill/>
          </a:ln>
        </p:spPr>
      </p:pic>
      <p:sp>
        <p:nvSpPr>
          <p:cNvPr id="125" name="Google Shape;125;p1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8/15/2022</a:t>
            </a:r>
            <a:endParaRPr/>
          </a:p>
        </p:txBody>
      </p:sp>
      <p:sp>
        <p:nvSpPr>
          <p:cNvPr id="126" name="Google Shape;126;p1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Electronics and Telecommunication Engineering Department</a:t>
            </a:r>
            <a:endParaRPr/>
          </a:p>
        </p:txBody>
      </p:sp>
      <p:sp>
        <p:nvSpPr>
          <p:cNvPr id="127" name="Google Shape;127;p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a:p>
        </p:txBody>
      </p:sp>
      <p:sp>
        <p:nvSpPr>
          <p:cNvPr id="128" name="Google Shape;128;p13"/>
          <p:cNvSpPr txBox="1"/>
          <p:nvPr/>
        </p:nvSpPr>
        <p:spPr>
          <a:xfrm>
            <a:off x="1722925" y="347575"/>
            <a:ext cx="87231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0" b="1">
                <a:solidFill>
                  <a:srgbClr val="A61C00"/>
                </a:solidFill>
                <a:latin typeface="Calibri"/>
                <a:ea typeface="Calibri"/>
                <a:cs typeface="Calibri"/>
                <a:sym typeface="Calibri"/>
              </a:rPr>
              <a:t>Background</a:t>
            </a:r>
            <a:endParaRPr sz="4000" b="1">
              <a:solidFill>
                <a:srgbClr val="A61C00"/>
              </a:solidFill>
              <a:latin typeface="Calibri"/>
              <a:ea typeface="Calibri"/>
              <a:cs typeface="Calibri"/>
              <a:sym typeface="Calibri"/>
            </a:endParaRPr>
          </a:p>
        </p:txBody>
      </p:sp>
      <p:sp>
        <p:nvSpPr>
          <p:cNvPr id="129" name="Google Shape;129;p13"/>
          <p:cNvSpPr txBox="1"/>
          <p:nvPr/>
        </p:nvSpPr>
        <p:spPr>
          <a:xfrm>
            <a:off x="285925" y="1127850"/>
            <a:ext cx="11254800" cy="2751300"/>
          </a:xfrm>
          <a:prstGeom prst="rect">
            <a:avLst/>
          </a:prstGeom>
          <a:noFill/>
          <a:ln>
            <a:noFill/>
          </a:ln>
        </p:spPr>
        <p:txBody>
          <a:bodyPr spcFirstLastPara="1" wrap="square" lIns="91425" tIns="91425" rIns="91425" bIns="91425" anchor="t" anchorCtr="0">
            <a:spAutoFit/>
          </a:bodyPr>
          <a:lstStyle/>
          <a:p>
            <a:pPr marL="0" lvl="0" indent="0" algn="l" rtl="0">
              <a:lnSpc>
                <a:spcPct val="95800"/>
              </a:lnSpc>
              <a:spcBef>
                <a:spcPts val="0"/>
              </a:spcBef>
              <a:spcAft>
                <a:spcPts val="0"/>
              </a:spcAft>
              <a:buNone/>
            </a:pPr>
            <a:r>
              <a:rPr lang="en-US" sz="1900">
                <a:solidFill>
                  <a:schemeClr val="dk1"/>
                </a:solidFill>
                <a:highlight>
                  <a:srgbClr val="FFFFFF"/>
                </a:highlight>
              </a:rPr>
              <a:t>Braille is a form of written language for blind people, in which characters are represented by patterns of raised dots that are felt with the fingertips. It is traditionally written with embossed paper. Braille users can read computer screens and other electronic supports using refreshable braille displays.</a:t>
            </a:r>
            <a:endParaRPr sz="1900">
              <a:solidFill>
                <a:schemeClr val="dk1"/>
              </a:solidFill>
              <a:highlight>
                <a:srgbClr val="FFFFFF"/>
              </a:highlight>
            </a:endParaRPr>
          </a:p>
          <a:p>
            <a:pPr marL="0" lvl="0" indent="0" algn="l" rtl="0">
              <a:lnSpc>
                <a:spcPct val="95800"/>
              </a:lnSpc>
              <a:spcBef>
                <a:spcPts val="0"/>
              </a:spcBef>
              <a:spcAft>
                <a:spcPts val="0"/>
              </a:spcAft>
              <a:buNone/>
            </a:pPr>
            <a:endParaRPr sz="1900">
              <a:solidFill>
                <a:schemeClr val="dk1"/>
              </a:solidFill>
              <a:highlight>
                <a:srgbClr val="FFFFFF"/>
              </a:highlight>
            </a:endParaRPr>
          </a:p>
          <a:p>
            <a:pPr marL="0" lvl="0" indent="0" algn="l" rtl="0">
              <a:lnSpc>
                <a:spcPct val="95800"/>
              </a:lnSpc>
              <a:spcBef>
                <a:spcPts val="0"/>
              </a:spcBef>
              <a:spcAft>
                <a:spcPts val="0"/>
              </a:spcAft>
              <a:buNone/>
            </a:pPr>
            <a:r>
              <a:rPr lang="en-US" sz="1900">
                <a:solidFill>
                  <a:schemeClr val="dk1"/>
                </a:solidFill>
                <a:highlight>
                  <a:srgbClr val="FFFFFF"/>
                </a:highlight>
              </a:rPr>
              <a:t>We are going to use an ARM cortex m series board &amp; Google's API to convert voice signal (speech) into braille so that a visually as well as auditorily impaired person could understand conversations in real time.</a:t>
            </a:r>
            <a:endParaRPr sz="1900">
              <a:solidFill>
                <a:schemeClr val="dk1"/>
              </a:solidFill>
              <a:highlight>
                <a:srgbClr val="FFFFFF"/>
              </a:highlight>
            </a:endParaRPr>
          </a:p>
          <a:p>
            <a:pPr marL="0" lvl="0" indent="0" algn="l" rtl="0">
              <a:lnSpc>
                <a:spcPct val="95800"/>
              </a:lnSpc>
              <a:spcBef>
                <a:spcPts val="0"/>
              </a:spcBef>
              <a:spcAft>
                <a:spcPts val="0"/>
              </a:spcAft>
              <a:buClr>
                <a:schemeClr val="dk1"/>
              </a:buClr>
              <a:buSzPts val="1100"/>
              <a:buFont typeface="Arial"/>
              <a:buNone/>
            </a:pPr>
            <a:endParaRPr sz="1900">
              <a:solidFill>
                <a:schemeClr val="dk1"/>
              </a:solidFill>
              <a:highlight>
                <a:srgbClr val="FFFFFF"/>
              </a:highlight>
            </a:endParaRPr>
          </a:p>
          <a:p>
            <a:pPr marL="457200" lvl="0" indent="0" algn="l" rtl="0">
              <a:lnSpc>
                <a:spcPct val="115000"/>
              </a:lnSpc>
              <a:spcBef>
                <a:spcPts val="1500"/>
              </a:spcBef>
              <a:spcAft>
                <a:spcPts val="1500"/>
              </a:spcAft>
              <a:buNone/>
            </a:pPr>
            <a:endParaRPr sz="100">
              <a:solidFill>
                <a:srgbClr val="374151"/>
              </a:solidFill>
              <a:highlight>
                <a:srgbClr val="F7F7F8"/>
              </a:highlight>
              <a:latin typeface="Roboto"/>
              <a:ea typeface="Roboto"/>
              <a:cs typeface="Roboto"/>
              <a:sym typeface="Roboto"/>
            </a:endParaRPr>
          </a:p>
        </p:txBody>
      </p:sp>
      <p:pic>
        <p:nvPicPr>
          <p:cNvPr id="130" name="Google Shape;130;p13"/>
          <p:cNvPicPr preferRelativeResize="0"/>
          <p:nvPr/>
        </p:nvPicPr>
        <p:blipFill>
          <a:blip r:embed="rId7">
            <a:alphaModFix/>
          </a:blip>
          <a:stretch>
            <a:fillRect/>
          </a:stretch>
        </p:blipFill>
        <p:spPr>
          <a:xfrm>
            <a:off x="1605400" y="3303425"/>
            <a:ext cx="4568009" cy="2751301"/>
          </a:xfrm>
          <a:prstGeom prst="rect">
            <a:avLst/>
          </a:prstGeom>
          <a:noFill/>
          <a:ln>
            <a:noFill/>
          </a:ln>
        </p:spPr>
      </p:pic>
      <p:sp>
        <p:nvSpPr>
          <p:cNvPr id="131" name="Google Shape;131;p13"/>
          <p:cNvSpPr txBox="1"/>
          <p:nvPr/>
        </p:nvSpPr>
        <p:spPr>
          <a:xfrm>
            <a:off x="391500" y="2197350"/>
            <a:ext cx="5781900" cy="24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
                <a:latin typeface="Calibri"/>
                <a:ea typeface="Calibri"/>
                <a:cs typeface="Calibri"/>
                <a:sym typeface="Calibri"/>
              </a:rPr>
              <a:t>`</a:t>
            </a:r>
            <a:endParaRPr sz="200">
              <a:latin typeface="Calibri"/>
              <a:ea typeface="Calibri"/>
              <a:cs typeface="Calibri"/>
              <a:sym typeface="Calibri"/>
            </a:endParaRPr>
          </a:p>
        </p:txBody>
      </p:sp>
      <p:pic>
        <p:nvPicPr>
          <p:cNvPr id="132" name="Google Shape;132;p13"/>
          <p:cNvPicPr preferRelativeResize="0"/>
          <p:nvPr/>
        </p:nvPicPr>
        <p:blipFill rotWithShape="1">
          <a:blip r:embed="rId8">
            <a:alphaModFix/>
          </a:blip>
          <a:srcRect t="2980" b="-2979"/>
          <a:stretch/>
        </p:blipFill>
        <p:spPr>
          <a:xfrm>
            <a:off x="7182240" y="3675325"/>
            <a:ext cx="3162759" cy="2172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14"/>
          <p:cNvPicPr preferRelativeResize="0"/>
          <p:nvPr/>
        </p:nvPicPr>
        <p:blipFill rotWithShape="1">
          <a:blip r:embed="rId3">
            <a:alphaModFix/>
          </a:blip>
          <a:srcRect/>
          <a:stretch/>
        </p:blipFill>
        <p:spPr>
          <a:xfrm rot="5400000">
            <a:off x="4926905" y="1460761"/>
            <a:ext cx="478058" cy="10358136"/>
          </a:xfrm>
          <a:prstGeom prst="rect">
            <a:avLst/>
          </a:prstGeom>
          <a:noFill/>
          <a:ln>
            <a:noFill/>
          </a:ln>
        </p:spPr>
      </p:pic>
      <p:pic>
        <p:nvPicPr>
          <p:cNvPr id="138" name="Google Shape;138;p14" descr="A close up of a sign&#10;&#10;Description automatically generated"/>
          <p:cNvPicPr preferRelativeResize="0">
            <a:picLocks noGrp="1"/>
          </p:cNvPicPr>
          <p:nvPr>
            <p:ph type="body" idx="1"/>
          </p:nvPr>
        </p:nvPicPr>
        <p:blipFill rotWithShape="1">
          <a:blip r:embed="rId4">
            <a:alphaModFix/>
          </a:blip>
          <a:srcRect/>
          <a:stretch/>
        </p:blipFill>
        <p:spPr>
          <a:xfrm>
            <a:off x="10844462" y="332681"/>
            <a:ext cx="968400" cy="721800"/>
          </a:xfrm>
          <a:prstGeom prst="rect">
            <a:avLst/>
          </a:prstGeom>
          <a:noFill/>
          <a:ln>
            <a:noFill/>
          </a:ln>
        </p:spPr>
      </p:pic>
      <p:pic>
        <p:nvPicPr>
          <p:cNvPr id="139" name="Google Shape;139;p14"/>
          <p:cNvPicPr preferRelativeResize="0"/>
          <p:nvPr/>
        </p:nvPicPr>
        <p:blipFill rotWithShape="1">
          <a:blip r:embed="rId5">
            <a:alphaModFix/>
          </a:blip>
          <a:srcRect/>
          <a:stretch/>
        </p:blipFill>
        <p:spPr>
          <a:xfrm rot="5400000">
            <a:off x="11029472" y="5716331"/>
            <a:ext cx="478059" cy="1846997"/>
          </a:xfrm>
          <a:prstGeom prst="rect">
            <a:avLst/>
          </a:prstGeom>
          <a:noFill/>
          <a:ln>
            <a:noFill/>
          </a:ln>
        </p:spPr>
      </p:pic>
      <p:pic>
        <p:nvPicPr>
          <p:cNvPr id="140" name="Google Shape;140;p14"/>
          <p:cNvPicPr preferRelativeResize="0"/>
          <p:nvPr/>
        </p:nvPicPr>
        <p:blipFill rotWithShape="1">
          <a:blip r:embed="rId3">
            <a:alphaModFix/>
          </a:blip>
          <a:srcRect/>
          <a:stretch/>
        </p:blipFill>
        <p:spPr>
          <a:xfrm rot="5400000">
            <a:off x="107254" y="5934336"/>
            <a:ext cx="346080" cy="586850"/>
          </a:xfrm>
          <a:prstGeom prst="rect">
            <a:avLst/>
          </a:prstGeom>
          <a:noFill/>
          <a:ln>
            <a:noFill/>
          </a:ln>
        </p:spPr>
      </p:pic>
      <p:pic>
        <p:nvPicPr>
          <p:cNvPr id="141" name="Google Shape;141;p14" descr="A picture containing food, room, drawing&#10;&#10;Description automatically generated"/>
          <p:cNvPicPr preferRelativeResize="0"/>
          <p:nvPr/>
        </p:nvPicPr>
        <p:blipFill rotWithShape="1">
          <a:blip r:embed="rId6">
            <a:alphaModFix/>
          </a:blip>
          <a:srcRect/>
          <a:stretch/>
        </p:blipFill>
        <p:spPr>
          <a:xfrm>
            <a:off x="285928" y="152400"/>
            <a:ext cx="1038575" cy="1067450"/>
          </a:xfrm>
          <a:prstGeom prst="rect">
            <a:avLst/>
          </a:prstGeom>
          <a:noFill/>
          <a:ln>
            <a:noFill/>
          </a:ln>
        </p:spPr>
      </p:pic>
      <p:sp>
        <p:nvSpPr>
          <p:cNvPr id="142" name="Google Shape;142;p1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8/15/2022</a:t>
            </a:r>
            <a:endParaRPr/>
          </a:p>
        </p:txBody>
      </p:sp>
      <p:sp>
        <p:nvSpPr>
          <p:cNvPr id="143" name="Google Shape;143;p1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Electronics and Telecommunication Engineering Department</a:t>
            </a:r>
            <a:endParaRPr/>
          </a:p>
        </p:txBody>
      </p:sp>
      <p:sp>
        <p:nvSpPr>
          <p:cNvPr id="144" name="Google Shape;144;p1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sp>
        <p:nvSpPr>
          <p:cNvPr id="145" name="Google Shape;145;p14"/>
          <p:cNvSpPr txBox="1"/>
          <p:nvPr/>
        </p:nvSpPr>
        <p:spPr>
          <a:xfrm>
            <a:off x="414475" y="1536175"/>
            <a:ext cx="10792800" cy="12774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500"/>
              </a:spcBef>
              <a:spcAft>
                <a:spcPts val="0"/>
              </a:spcAft>
              <a:buNone/>
            </a:pPr>
            <a:endParaRPr sz="2500">
              <a:solidFill>
                <a:schemeClr val="dk1"/>
              </a:solidFill>
              <a:highlight>
                <a:schemeClr val="lt1"/>
              </a:highlight>
              <a:latin typeface="Times New Roman"/>
              <a:ea typeface="Times New Roman"/>
              <a:cs typeface="Times New Roman"/>
              <a:sym typeface="Times New Roman"/>
            </a:endParaRPr>
          </a:p>
          <a:p>
            <a:pPr marL="0" lvl="0" indent="0" algn="l" rtl="0">
              <a:lnSpc>
                <a:spcPct val="115000"/>
              </a:lnSpc>
              <a:spcBef>
                <a:spcPts val="1500"/>
              </a:spcBef>
              <a:spcAft>
                <a:spcPts val="1500"/>
              </a:spcAft>
              <a:buNone/>
            </a:pPr>
            <a:endParaRPr sz="2100">
              <a:solidFill>
                <a:srgbClr val="374151"/>
              </a:solidFill>
              <a:highlight>
                <a:srgbClr val="F7F7F8"/>
              </a:highlight>
              <a:latin typeface="Roboto"/>
              <a:ea typeface="Roboto"/>
              <a:cs typeface="Roboto"/>
              <a:sym typeface="Roboto"/>
            </a:endParaRPr>
          </a:p>
        </p:txBody>
      </p:sp>
      <p:sp>
        <p:nvSpPr>
          <p:cNvPr id="146" name="Google Shape;146;p14"/>
          <p:cNvSpPr txBox="1"/>
          <p:nvPr/>
        </p:nvSpPr>
        <p:spPr>
          <a:xfrm>
            <a:off x="9565025" y="2259150"/>
            <a:ext cx="27432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highlight>
                  <a:schemeClr val="lt1"/>
                </a:highlight>
              </a:rPr>
              <a:t>   </a:t>
            </a:r>
            <a:endParaRPr>
              <a:highlight>
                <a:schemeClr val="lt1"/>
              </a:highlight>
            </a:endParaRPr>
          </a:p>
          <a:p>
            <a:pPr marL="0" lvl="0" indent="0" algn="l" rtl="0">
              <a:spcBef>
                <a:spcPts val="0"/>
              </a:spcBef>
              <a:spcAft>
                <a:spcPts val="0"/>
              </a:spcAft>
              <a:buNone/>
            </a:pPr>
            <a:r>
              <a:rPr lang="en-US">
                <a:highlight>
                  <a:schemeClr val="lt1"/>
                </a:highlight>
              </a:rPr>
              <a:t> </a:t>
            </a:r>
            <a:endParaRPr>
              <a:highlight>
                <a:schemeClr val="lt1"/>
              </a:highlight>
            </a:endParaRPr>
          </a:p>
          <a:p>
            <a:pPr marL="0" lvl="0" indent="0" algn="l" rtl="0">
              <a:spcBef>
                <a:spcPts val="0"/>
              </a:spcBef>
              <a:spcAft>
                <a:spcPts val="0"/>
              </a:spcAft>
              <a:buNone/>
            </a:pPr>
            <a:endParaRPr>
              <a:highlight>
                <a:schemeClr val="lt1"/>
              </a:highlight>
            </a:endParaRPr>
          </a:p>
        </p:txBody>
      </p:sp>
      <p:sp>
        <p:nvSpPr>
          <p:cNvPr id="147" name="Google Shape;147;p14"/>
          <p:cNvSpPr txBox="1"/>
          <p:nvPr/>
        </p:nvSpPr>
        <p:spPr>
          <a:xfrm>
            <a:off x="1560700" y="401500"/>
            <a:ext cx="52065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100" b="1" i="1">
              <a:solidFill>
                <a:srgbClr val="C00000"/>
              </a:solidFill>
              <a:latin typeface="Calibri"/>
              <a:ea typeface="Calibri"/>
              <a:cs typeface="Calibri"/>
              <a:sym typeface="Calibri"/>
            </a:endParaRPr>
          </a:p>
        </p:txBody>
      </p:sp>
      <p:sp>
        <p:nvSpPr>
          <p:cNvPr id="148" name="Google Shape;148;p14"/>
          <p:cNvSpPr txBox="1"/>
          <p:nvPr/>
        </p:nvSpPr>
        <p:spPr>
          <a:xfrm>
            <a:off x="1560700" y="401500"/>
            <a:ext cx="90501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900" b="1">
              <a:solidFill>
                <a:srgbClr val="CC0000"/>
              </a:solidFill>
            </a:endParaRPr>
          </a:p>
        </p:txBody>
      </p:sp>
      <p:pic>
        <p:nvPicPr>
          <p:cNvPr id="149" name="Google Shape;149;p14"/>
          <p:cNvPicPr preferRelativeResize="0"/>
          <p:nvPr/>
        </p:nvPicPr>
        <p:blipFill>
          <a:blip r:embed="rId7">
            <a:alphaModFix/>
          </a:blip>
          <a:stretch>
            <a:fillRect/>
          </a:stretch>
        </p:blipFill>
        <p:spPr>
          <a:xfrm>
            <a:off x="2266901" y="1139600"/>
            <a:ext cx="7298126" cy="4395650"/>
          </a:xfrm>
          <a:prstGeom prst="rect">
            <a:avLst/>
          </a:prstGeom>
          <a:noFill/>
          <a:ln>
            <a:noFill/>
          </a:ln>
        </p:spPr>
      </p:pic>
      <p:sp>
        <p:nvSpPr>
          <p:cNvPr id="150" name="Google Shape;150;p14"/>
          <p:cNvSpPr txBox="1"/>
          <p:nvPr/>
        </p:nvSpPr>
        <p:spPr>
          <a:xfrm>
            <a:off x="1393975" y="172975"/>
            <a:ext cx="5738700" cy="106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700" b="1">
                <a:solidFill>
                  <a:srgbClr val="C00000"/>
                </a:solidFill>
                <a:latin typeface="Calibri"/>
                <a:ea typeface="Calibri"/>
                <a:cs typeface="Calibri"/>
                <a:sym typeface="Calibri"/>
              </a:rPr>
              <a:t>BRAILLE FORM OF ALL THE LETTERS </a:t>
            </a:r>
            <a:endParaRPr sz="2700" b="1">
              <a:solidFill>
                <a:srgbClr val="C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15"/>
          <p:cNvPicPr preferRelativeResize="0"/>
          <p:nvPr/>
        </p:nvPicPr>
        <p:blipFill rotWithShape="1">
          <a:blip r:embed="rId3">
            <a:alphaModFix/>
          </a:blip>
          <a:srcRect/>
          <a:stretch/>
        </p:blipFill>
        <p:spPr>
          <a:xfrm rot="5400000">
            <a:off x="4926905" y="1460761"/>
            <a:ext cx="478058" cy="10358136"/>
          </a:xfrm>
          <a:prstGeom prst="rect">
            <a:avLst/>
          </a:prstGeom>
          <a:noFill/>
          <a:ln>
            <a:noFill/>
          </a:ln>
        </p:spPr>
      </p:pic>
      <p:pic>
        <p:nvPicPr>
          <p:cNvPr id="156" name="Google Shape;156;p15" descr="A close up of a sign&#10;&#10;Description automatically generated"/>
          <p:cNvPicPr preferRelativeResize="0">
            <a:picLocks noGrp="1"/>
          </p:cNvPicPr>
          <p:nvPr>
            <p:ph type="body" idx="1"/>
          </p:nvPr>
        </p:nvPicPr>
        <p:blipFill rotWithShape="1">
          <a:blip r:embed="rId4">
            <a:alphaModFix/>
          </a:blip>
          <a:srcRect/>
          <a:stretch/>
        </p:blipFill>
        <p:spPr>
          <a:xfrm>
            <a:off x="10844462" y="332681"/>
            <a:ext cx="968400" cy="721800"/>
          </a:xfrm>
          <a:prstGeom prst="rect">
            <a:avLst/>
          </a:prstGeom>
          <a:noFill/>
          <a:ln>
            <a:noFill/>
          </a:ln>
        </p:spPr>
      </p:pic>
      <p:pic>
        <p:nvPicPr>
          <p:cNvPr id="157" name="Google Shape;157;p15"/>
          <p:cNvPicPr preferRelativeResize="0"/>
          <p:nvPr/>
        </p:nvPicPr>
        <p:blipFill rotWithShape="1">
          <a:blip r:embed="rId5">
            <a:alphaModFix/>
          </a:blip>
          <a:srcRect/>
          <a:stretch/>
        </p:blipFill>
        <p:spPr>
          <a:xfrm rot="5400000">
            <a:off x="11029472" y="5716331"/>
            <a:ext cx="478059" cy="1846997"/>
          </a:xfrm>
          <a:prstGeom prst="rect">
            <a:avLst/>
          </a:prstGeom>
          <a:noFill/>
          <a:ln>
            <a:noFill/>
          </a:ln>
        </p:spPr>
      </p:pic>
      <p:pic>
        <p:nvPicPr>
          <p:cNvPr id="158" name="Google Shape;158;p15"/>
          <p:cNvPicPr preferRelativeResize="0"/>
          <p:nvPr/>
        </p:nvPicPr>
        <p:blipFill rotWithShape="1">
          <a:blip r:embed="rId3">
            <a:alphaModFix/>
          </a:blip>
          <a:srcRect/>
          <a:stretch/>
        </p:blipFill>
        <p:spPr>
          <a:xfrm rot="5400000">
            <a:off x="107254" y="5934336"/>
            <a:ext cx="346080" cy="586850"/>
          </a:xfrm>
          <a:prstGeom prst="rect">
            <a:avLst/>
          </a:prstGeom>
          <a:noFill/>
          <a:ln>
            <a:noFill/>
          </a:ln>
        </p:spPr>
      </p:pic>
      <p:pic>
        <p:nvPicPr>
          <p:cNvPr id="159" name="Google Shape;159;p15" descr="A picture containing food, room, drawing&#10;&#10;Description automatically generated"/>
          <p:cNvPicPr preferRelativeResize="0"/>
          <p:nvPr/>
        </p:nvPicPr>
        <p:blipFill rotWithShape="1">
          <a:blip r:embed="rId6">
            <a:alphaModFix/>
          </a:blip>
          <a:srcRect/>
          <a:stretch/>
        </p:blipFill>
        <p:spPr>
          <a:xfrm>
            <a:off x="285928" y="152400"/>
            <a:ext cx="1038575" cy="1067450"/>
          </a:xfrm>
          <a:prstGeom prst="rect">
            <a:avLst/>
          </a:prstGeom>
          <a:noFill/>
          <a:ln>
            <a:noFill/>
          </a:ln>
        </p:spPr>
      </p:pic>
      <p:sp>
        <p:nvSpPr>
          <p:cNvPr id="160" name="Google Shape;160;p1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8/15/2022</a:t>
            </a:r>
            <a:endParaRPr/>
          </a:p>
        </p:txBody>
      </p:sp>
      <p:sp>
        <p:nvSpPr>
          <p:cNvPr id="161" name="Google Shape;161;p1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Electronics and Telecommunication Engineering Department</a:t>
            </a:r>
            <a:endParaRPr/>
          </a:p>
        </p:txBody>
      </p:sp>
      <p:sp>
        <p:nvSpPr>
          <p:cNvPr id="162" name="Google Shape;162;p1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a:p>
        </p:txBody>
      </p:sp>
      <p:sp>
        <p:nvSpPr>
          <p:cNvPr id="163" name="Google Shape;163;p15"/>
          <p:cNvSpPr txBox="1"/>
          <p:nvPr/>
        </p:nvSpPr>
        <p:spPr>
          <a:xfrm>
            <a:off x="414475" y="1536175"/>
            <a:ext cx="10792800" cy="12774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500"/>
              </a:spcBef>
              <a:spcAft>
                <a:spcPts val="0"/>
              </a:spcAft>
              <a:buNone/>
            </a:pPr>
            <a:endParaRPr sz="2500">
              <a:solidFill>
                <a:schemeClr val="dk1"/>
              </a:solidFill>
              <a:highlight>
                <a:schemeClr val="lt1"/>
              </a:highlight>
              <a:latin typeface="Times New Roman"/>
              <a:ea typeface="Times New Roman"/>
              <a:cs typeface="Times New Roman"/>
              <a:sym typeface="Times New Roman"/>
            </a:endParaRPr>
          </a:p>
          <a:p>
            <a:pPr marL="0" lvl="0" indent="0" algn="l" rtl="0">
              <a:lnSpc>
                <a:spcPct val="115000"/>
              </a:lnSpc>
              <a:spcBef>
                <a:spcPts val="1500"/>
              </a:spcBef>
              <a:spcAft>
                <a:spcPts val="1500"/>
              </a:spcAft>
              <a:buNone/>
            </a:pPr>
            <a:endParaRPr sz="2100">
              <a:solidFill>
                <a:srgbClr val="374151"/>
              </a:solidFill>
              <a:highlight>
                <a:srgbClr val="F7F7F8"/>
              </a:highlight>
              <a:latin typeface="Roboto"/>
              <a:ea typeface="Roboto"/>
              <a:cs typeface="Roboto"/>
              <a:sym typeface="Roboto"/>
            </a:endParaRPr>
          </a:p>
        </p:txBody>
      </p:sp>
      <p:sp>
        <p:nvSpPr>
          <p:cNvPr id="164" name="Google Shape;164;p15"/>
          <p:cNvSpPr txBox="1"/>
          <p:nvPr/>
        </p:nvSpPr>
        <p:spPr>
          <a:xfrm>
            <a:off x="9565025" y="2259150"/>
            <a:ext cx="27432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highlight>
                  <a:schemeClr val="lt1"/>
                </a:highlight>
              </a:rPr>
              <a:t>   </a:t>
            </a:r>
            <a:endParaRPr>
              <a:highlight>
                <a:schemeClr val="lt1"/>
              </a:highlight>
            </a:endParaRPr>
          </a:p>
          <a:p>
            <a:pPr marL="0" lvl="0" indent="0" algn="l" rtl="0">
              <a:spcBef>
                <a:spcPts val="0"/>
              </a:spcBef>
              <a:spcAft>
                <a:spcPts val="0"/>
              </a:spcAft>
              <a:buNone/>
            </a:pPr>
            <a:r>
              <a:rPr lang="en-US">
                <a:highlight>
                  <a:schemeClr val="lt1"/>
                </a:highlight>
              </a:rPr>
              <a:t> </a:t>
            </a:r>
            <a:endParaRPr>
              <a:highlight>
                <a:schemeClr val="lt1"/>
              </a:highlight>
            </a:endParaRPr>
          </a:p>
          <a:p>
            <a:pPr marL="0" lvl="0" indent="0" algn="l" rtl="0">
              <a:spcBef>
                <a:spcPts val="0"/>
              </a:spcBef>
              <a:spcAft>
                <a:spcPts val="0"/>
              </a:spcAft>
              <a:buNone/>
            </a:pPr>
            <a:endParaRPr>
              <a:highlight>
                <a:schemeClr val="lt1"/>
              </a:highlight>
            </a:endParaRPr>
          </a:p>
        </p:txBody>
      </p:sp>
      <p:sp>
        <p:nvSpPr>
          <p:cNvPr id="165" name="Google Shape;165;p15"/>
          <p:cNvSpPr txBox="1"/>
          <p:nvPr/>
        </p:nvSpPr>
        <p:spPr>
          <a:xfrm>
            <a:off x="1560700" y="401500"/>
            <a:ext cx="52065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100" b="1" i="1">
              <a:solidFill>
                <a:srgbClr val="C00000"/>
              </a:solidFill>
              <a:latin typeface="Calibri"/>
              <a:ea typeface="Calibri"/>
              <a:cs typeface="Calibri"/>
              <a:sym typeface="Calibri"/>
            </a:endParaRPr>
          </a:p>
        </p:txBody>
      </p:sp>
      <p:sp>
        <p:nvSpPr>
          <p:cNvPr id="166" name="Google Shape;166;p15"/>
          <p:cNvSpPr txBox="1"/>
          <p:nvPr/>
        </p:nvSpPr>
        <p:spPr>
          <a:xfrm>
            <a:off x="1560700" y="401500"/>
            <a:ext cx="90501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900" b="1">
              <a:solidFill>
                <a:srgbClr val="CC0000"/>
              </a:solidFill>
            </a:endParaRPr>
          </a:p>
        </p:txBody>
      </p:sp>
      <p:sp>
        <p:nvSpPr>
          <p:cNvPr id="167" name="Google Shape;167;p15"/>
          <p:cNvSpPr txBox="1"/>
          <p:nvPr/>
        </p:nvSpPr>
        <p:spPr>
          <a:xfrm>
            <a:off x="1393975" y="172975"/>
            <a:ext cx="5738700" cy="106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700" b="1">
                <a:solidFill>
                  <a:srgbClr val="C00000"/>
                </a:solidFill>
                <a:latin typeface="Calibri"/>
                <a:ea typeface="Calibri"/>
                <a:cs typeface="Calibri"/>
                <a:sym typeface="Calibri"/>
              </a:rPr>
              <a:t>STM -32 Nucleoboard </a:t>
            </a:r>
            <a:endParaRPr sz="2700" b="1">
              <a:solidFill>
                <a:srgbClr val="C00000"/>
              </a:solidFill>
              <a:latin typeface="Calibri"/>
              <a:ea typeface="Calibri"/>
              <a:cs typeface="Calibri"/>
              <a:sym typeface="Calibri"/>
            </a:endParaRPr>
          </a:p>
        </p:txBody>
      </p:sp>
      <p:pic>
        <p:nvPicPr>
          <p:cNvPr id="168" name="Google Shape;168;p15"/>
          <p:cNvPicPr preferRelativeResize="0"/>
          <p:nvPr/>
        </p:nvPicPr>
        <p:blipFill>
          <a:blip r:embed="rId7">
            <a:alphaModFix/>
          </a:blip>
          <a:stretch>
            <a:fillRect/>
          </a:stretch>
        </p:blipFill>
        <p:spPr>
          <a:xfrm>
            <a:off x="1719575" y="1001375"/>
            <a:ext cx="5087525" cy="4855251"/>
          </a:xfrm>
          <a:prstGeom prst="rect">
            <a:avLst/>
          </a:prstGeom>
          <a:noFill/>
          <a:ln>
            <a:noFill/>
          </a:ln>
        </p:spPr>
      </p:pic>
      <p:pic>
        <p:nvPicPr>
          <p:cNvPr id="169" name="Google Shape;169;p15"/>
          <p:cNvPicPr preferRelativeResize="0"/>
          <p:nvPr/>
        </p:nvPicPr>
        <p:blipFill>
          <a:blip r:embed="rId8">
            <a:alphaModFix/>
          </a:blip>
          <a:stretch>
            <a:fillRect/>
          </a:stretch>
        </p:blipFill>
        <p:spPr>
          <a:xfrm>
            <a:off x="6711577" y="1001377"/>
            <a:ext cx="4379325" cy="43570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16"/>
          <p:cNvPicPr preferRelativeResize="0"/>
          <p:nvPr/>
        </p:nvPicPr>
        <p:blipFill rotWithShape="1">
          <a:blip r:embed="rId3">
            <a:alphaModFix/>
          </a:blip>
          <a:srcRect/>
          <a:stretch/>
        </p:blipFill>
        <p:spPr>
          <a:xfrm rot="5400000">
            <a:off x="4926905" y="1460761"/>
            <a:ext cx="478058" cy="10358136"/>
          </a:xfrm>
          <a:prstGeom prst="rect">
            <a:avLst/>
          </a:prstGeom>
          <a:noFill/>
          <a:ln>
            <a:noFill/>
          </a:ln>
        </p:spPr>
      </p:pic>
      <p:pic>
        <p:nvPicPr>
          <p:cNvPr id="175" name="Google Shape;175;p16" descr="A close up of a sign&#10;&#10;Description automatically generated"/>
          <p:cNvPicPr preferRelativeResize="0">
            <a:picLocks noGrp="1"/>
          </p:cNvPicPr>
          <p:nvPr>
            <p:ph type="body" idx="1"/>
          </p:nvPr>
        </p:nvPicPr>
        <p:blipFill rotWithShape="1">
          <a:blip r:embed="rId4">
            <a:alphaModFix/>
          </a:blip>
          <a:srcRect/>
          <a:stretch/>
        </p:blipFill>
        <p:spPr>
          <a:xfrm>
            <a:off x="10844462" y="332681"/>
            <a:ext cx="968400" cy="721800"/>
          </a:xfrm>
          <a:prstGeom prst="rect">
            <a:avLst/>
          </a:prstGeom>
          <a:noFill/>
          <a:ln>
            <a:noFill/>
          </a:ln>
        </p:spPr>
      </p:pic>
      <p:pic>
        <p:nvPicPr>
          <p:cNvPr id="176" name="Google Shape;176;p16"/>
          <p:cNvPicPr preferRelativeResize="0"/>
          <p:nvPr/>
        </p:nvPicPr>
        <p:blipFill rotWithShape="1">
          <a:blip r:embed="rId5">
            <a:alphaModFix/>
          </a:blip>
          <a:srcRect/>
          <a:stretch/>
        </p:blipFill>
        <p:spPr>
          <a:xfrm rot="5400000">
            <a:off x="11029472" y="5716331"/>
            <a:ext cx="478059" cy="1846997"/>
          </a:xfrm>
          <a:prstGeom prst="rect">
            <a:avLst/>
          </a:prstGeom>
          <a:noFill/>
          <a:ln>
            <a:noFill/>
          </a:ln>
        </p:spPr>
      </p:pic>
      <p:pic>
        <p:nvPicPr>
          <p:cNvPr id="177" name="Google Shape;177;p16"/>
          <p:cNvPicPr preferRelativeResize="0"/>
          <p:nvPr/>
        </p:nvPicPr>
        <p:blipFill rotWithShape="1">
          <a:blip r:embed="rId3">
            <a:alphaModFix/>
          </a:blip>
          <a:srcRect/>
          <a:stretch/>
        </p:blipFill>
        <p:spPr>
          <a:xfrm rot="5400000">
            <a:off x="107254" y="5934336"/>
            <a:ext cx="346080" cy="586850"/>
          </a:xfrm>
          <a:prstGeom prst="rect">
            <a:avLst/>
          </a:prstGeom>
          <a:noFill/>
          <a:ln>
            <a:noFill/>
          </a:ln>
        </p:spPr>
      </p:pic>
      <p:pic>
        <p:nvPicPr>
          <p:cNvPr id="178" name="Google Shape;178;p16" descr="A picture containing food, room, drawing&#10;&#10;Description automatically generated"/>
          <p:cNvPicPr preferRelativeResize="0"/>
          <p:nvPr/>
        </p:nvPicPr>
        <p:blipFill rotWithShape="1">
          <a:blip r:embed="rId6">
            <a:alphaModFix/>
          </a:blip>
          <a:srcRect/>
          <a:stretch/>
        </p:blipFill>
        <p:spPr>
          <a:xfrm>
            <a:off x="285928" y="152400"/>
            <a:ext cx="1038575" cy="1067450"/>
          </a:xfrm>
          <a:prstGeom prst="rect">
            <a:avLst/>
          </a:prstGeom>
          <a:noFill/>
          <a:ln>
            <a:noFill/>
          </a:ln>
        </p:spPr>
      </p:pic>
      <p:sp>
        <p:nvSpPr>
          <p:cNvPr id="179" name="Google Shape;179;p1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8/15/2022</a:t>
            </a:r>
            <a:endParaRPr/>
          </a:p>
        </p:txBody>
      </p:sp>
      <p:sp>
        <p:nvSpPr>
          <p:cNvPr id="180" name="Google Shape;180;p1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Electronics and Telecommunication Engineering Department</a:t>
            </a:r>
            <a:endParaRPr/>
          </a:p>
        </p:txBody>
      </p:sp>
      <p:sp>
        <p:nvSpPr>
          <p:cNvPr id="181" name="Google Shape;181;p1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sp>
        <p:nvSpPr>
          <p:cNvPr id="182" name="Google Shape;182;p16"/>
          <p:cNvSpPr txBox="1"/>
          <p:nvPr/>
        </p:nvSpPr>
        <p:spPr>
          <a:xfrm>
            <a:off x="1806775" y="934650"/>
            <a:ext cx="80496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500"/>
              </a:spcBef>
              <a:spcAft>
                <a:spcPts val="1500"/>
              </a:spcAft>
              <a:buNone/>
            </a:pPr>
            <a:endParaRPr sz="1800" b="1">
              <a:solidFill>
                <a:srgbClr val="374151"/>
              </a:solidFill>
              <a:highlight>
                <a:srgbClr val="F7F7F8"/>
              </a:highlight>
              <a:latin typeface="Roboto"/>
              <a:ea typeface="Roboto"/>
              <a:cs typeface="Roboto"/>
              <a:sym typeface="Roboto"/>
            </a:endParaRPr>
          </a:p>
        </p:txBody>
      </p:sp>
      <p:sp>
        <p:nvSpPr>
          <p:cNvPr id="183" name="Google Shape;183;p16"/>
          <p:cNvSpPr txBox="1"/>
          <p:nvPr/>
        </p:nvSpPr>
        <p:spPr>
          <a:xfrm>
            <a:off x="1324500" y="152400"/>
            <a:ext cx="65877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700" b="1" i="1">
              <a:solidFill>
                <a:srgbClr val="980000"/>
              </a:solidFill>
              <a:latin typeface="Calibri"/>
              <a:ea typeface="Calibri"/>
              <a:cs typeface="Calibri"/>
              <a:sym typeface="Calibri"/>
            </a:endParaRPr>
          </a:p>
        </p:txBody>
      </p:sp>
      <p:sp>
        <p:nvSpPr>
          <p:cNvPr id="184" name="Google Shape;184;p16"/>
          <p:cNvSpPr txBox="1"/>
          <p:nvPr/>
        </p:nvSpPr>
        <p:spPr>
          <a:xfrm>
            <a:off x="1737125" y="449350"/>
            <a:ext cx="9519900" cy="723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500"/>
              </a:spcBef>
              <a:spcAft>
                <a:spcPts val="1500"/>
              </a:spcAft>
              <a:buNone/>
            </a:pPr>
            <a:r>
              <a:rPr lang="en-US" sz="3500" b="1">
                <a:solidFill>
                  <a:srgbClr val="A61C00"/>
                </a:solidFill>
                <a:highlight>
                  <a:srgbClr val="FFFFFF"/>
                </a:highlight>
                <a:latin typeface="Roboto"/>
                <a:ea typeface="Roboto"/>
                <a:cs typeface="Roboto"/>
                <a:sym typeface="Roboto"/>
              </a:rPr>
              <a:t>Block Diagram</a:t>
            </a:r>
            <a:endParaRPr sz="3500" b="1">
              <a:solidFill>
                <a:srgbClr val="A61C00"/>
              </a:solidFill>
              <a:highlight>
                <a:srgbClr val="FFFFFF"/>
              </a:highlight>
              <a:latin typeface="Roboto"/>
              <a:ea typeface="Roboto"/>
              <a:cs typeface="Roboto"/>
              <a:sym typeface="Roboto"/>
            </a:endParaRPr>
          </a:p>
        </p:txBody>
      </p:sp>
      <p:sp>
        <p:nvSpPr>
          <p:cNvPr id="185" name="Google Shape;185;p16"/>
          <p:cNvSpPr/>
          <p:nvPr/>
        </p:nvSpPr>
        <p:spPr>
          <a:xfrm>
            <a:off x="2321500" y="1653438"/>
            <a:ext cx="2209200" cy="8409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latin typeface="Times New Roman"/>
                <a:ea typeface="Times New Roman"/>
                <a:cs typeface="Times New Roman"/>
                <a:sym typeface="Times New Roman"/>
              </a:rPr>
              <a:t>Text </a:t>
            </a:r>
            <a:endParaRPr sz="2400">
              <a:latin typeface="Times New Roman"/>
              <a:ea typeface="Times New Roman"/>
              <a:cs typeface="Times New Roman"/>
              <a:sym typeface="Times New Roman"/>
            </a:endParaRPr>
          </a:p>
        </p:txBody>
      </p:sp>
      <p:sp>
        <p:nvSpPr>
          <p:cNvPr id="186" name="Google Shape;186;p16"/>
          <p:cNvSpPr/>
          <p:nvPr/>
        </p:nvSpPr>
        <p:spPr>
          <a:xfrm>
            <a:off x="2321500" y="2751425"/>
            <a:ext cx="2209200" cy="8409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latin typeface="Times New Roman"/>
                <a:ea typeface="Times New Roman"/>
                <a:cs typeface="Times New Roman"/>
                <a:sym typeface="Times New Roman"/>
              </a:rPr>
              <a:t>Application </a:t>
            </a:r>
            <a:endParaRPr sz="2400">
              <a:latin typeface="Times New Roman"/>
              <a:ea typeface="Times New Roman"/>
              <a:cs typeface="Times New Roman"/>
              <a:sym typeface="Times New Roman"/>
            </a:endParaRPr>
          </a:p>
        </p:txBody>
      </p:sp>
      <p:sp>
        <p:nvSpPr>
          <p:cNvPr id="187" name="Google Shape;187;p16"/>
          <p:cNvSpPr/>
          <p:nvPr/>
        </p:nvSpPr>
        <p:spPr>
          <a:xfrm>
            <a:off x="2321500" y="4004900"/>
            <a:ext cx="2209200" cy="8409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latin typeface="Times New Roman"/>
                <a:ea typeface="Times New Roman"/>
                <a:cs typeface="Times New Roman"/>
                <a:sym typeface="Times New Roman"/>
              </a:rPr>
              <a:t>Bluetooth Tx</a:t>
            </a:r>
            <a:endParaRPr sz="2400">
              <a:latin typeface="Times New Roman"/>
              <a:ea typeface="Times New Roman"/>
              <a:cs typeface="Times New Roman"/>
              <a:sym typeface="Times New Roman"/>
            </a:endParaRPr>
          </a:p>
        </p:txBody>
      </p:sp>
      <p:sp>
        <p:nvSpPr>
          <p:cNvPr id="188" name="Google Shape;188;p16"/>
          <p:cNvSpPr/>
          <p:nvPr/>
        </p:nvSpPr>
        <p:spPr>
          <a:xfrm>
            <a:off x="6496400" y="2751425"/>
            <a:ext cx="2209200" cy="8409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latin typeface="Times New Roman"/>
                <a:ea typeface="Times New Roman"/>
                <a:cs typeface="Times New Roman"/>
                <a:sym typeface="Times New Roman"/>
              </a:rPr>
              <a:t>STM-32</a:t>
            </a:r>
            <a:endParaRPr sz="2400">
              <a:latin typeface="Times New Roman"/>
              <a:ea typeface="Times New Roman"/>
              <a:cs typeface="Times New Roman"/>
              <a:sym typeface="Times New Roman"/>
            </a:endParaRPr>
          </a:p>
        </p:txBody>
      </p:sp>
      <p:sp>
        <p:nvSpPr>
          <p:cNvPr id="189" name="Google Shape;189;p16"/>
          <p:cNvSpPr/>
          <p:nvPr/>
        </p:nvSpPr>
        <p:spPr>
          <a:xfrm>
            <a:off x="6452750" y="3963139"/>
            <a:ext cx="2296500" cy="9657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latin typeface="Times New Roman"/>
                <a:ea typeface="Times New Roman"/>
                <a:cs typeface="Times New Roman"/>
                <a:sym typeface="Times New Roman"/>
              </a:rPr>
              <a:t>Bluetooth </a:t>
            </a:r>
            <a:endParaRPr sz="2400">
              <a:latin typeface="Times New Roman"/>
              <a:ea typeface="Times New Roman"/>
              <a:cs typeface="Times New Roman"/>
              <a:sym typeface="Times New Roman"/>
            </a:endParaRPr>
          </a:p>
          <a:p>
            <a:pPr marL="0" lvl="0" indent="0" algn="l" rtl="0">
              <a:spcBef>
                <a:spcPts val="0"/>
              </a:spcBef>
              <a:spcAft>
                <a:spcPts val="0"/>
              </a:spcAft>
              <a:buNone/>
            </a:pPr>
            <a:r>
              <a:rPr lang="en-US" sz="2400">
                <a:latin typeface="Times New Roman"/>
                <a:ea typeface="Times New Roman"/>
                <a:cs typeface="Times New Roman"/>
                <a:sym typeface="Times New Roman"/>
              </a:rPr>
              <a:t>Module</a:t>
            </a:r>
            <a:endParaRPr sz="2500">
              <a:latin typeface="Times New Roman"/>
              <a:ea typeface="Times New Roman"/>
              <a:cs typeface="Times New Roman"/>
              <a:sym typeface="Times New Roman"/>
            </a:endParaRPr>
          </a:p>
        </p:txBody>
      </p:sp>
      <p:sp>
        <p:nvSpPr>
          <p:cNvPr id="190" name="Google Shape;190;p16"/>
          <p:cNvSpPr/>
          <p:nvPr/>
        </p:nvSpPr>
        <p:spPr>
          <a:xfrm>
            <a:off x="6496400" y="1694713"/>
            <a:ext cx="2209200" cy="8409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latin typeface="Times New Roman"/>
                <a:ea typeface="Times New Roman"/>
                <a:cs typeface="Times New Roman"/>
                <a:sym typeface="Times New Roman"/>
              </a:rPr>
              <a:t>Braille</a:t>
            </a:r>
            <a:endParaRPr sz="2400">
              <a:latin typeface="Times New Roman"/>
              <a:ea typeface="Times New Roman"/>
              <a:cs typeface="Times New Roman"/>
              <a:sym typeface="Times New Roman"/>
            </a:endParaRPr>
          </a:p>
        </p:txBody>
      </p:sp>
      <p:pic>
        <p:nvPicPr>
          <p:cNvPr id="191" name="Google Shape;191;p16"/>
          <p:cNvPicPr preferRelativeResize="0"/>
          <p:nvPr/>
        </p:nvPicPr>
        <p:blipFill>
          <a:blip r:embed="rId7">
            <a:alphaModFix/>
          </a:blip>
          <a:stretch>
            <a:fillRect/>
          </a:stretch>
        </p:blipFill>
        <p:spPr>
          <a:xfrm>
            <a:off x="8118750" y="4061000"/>
            <a:ext cx="586849" cy="586850"/>
          </a:xfrm>
          <a:prstGeom prst="rect">
            <a:avLst/>
          </a:prstGeom>
          <a:noFill/>
          <a:ln>
            <a:noFill/>
          </a:ln>
        </p:spPr>
      </p:pic>
      <p:cxnSp>
        <p:nvCxnSpPr>
          <p:cNvPr id="192" name="Google Shape;192;p16"/>
          <p:cNvCxnSpPr>
            <a:stCxn id="185" idx="2"/>
          </p:cNvCxnSpPr>
          <p:nvPr/>
        </p:nvCxnSpPr>
        <p:spPr>
          <a:xfrm>
            <a:off x="3426100" y="2494338"/>
            <a:ext cx="16500" cy="300300"/>
          </a:xfrm>
          <a:prstGeom prst="straightConnector1">
            <a:avLst/>
          </a:prstGeom>
          <a:noFill/>
          <a:ln w="9525" cap="flat" cmpd="sng">
            <a:solidFill>
              <a:schemeClr val="dk2"/>
            </a:solidFill>
            <a:prstDash val="solid"/>
            <a:round/>
            <a:headEnd type="none" w="med" len="med"/>
            <a:tailEnd type="triangle" w="med" len="med"/>
          </a:ln>
        </p:spPr>
      </p:cxnSp>
      <p:cxnSp>
        <p:nvCxnSpPr>
          <p:cNvPr id="193" name="Google Shape;193;p16"/>
          <p:cNvCxnSpPr>
            <a:stCxn id="186" idx="2"/>
            <a:endCxn id="187" idx="0"/>
          </p:cNvCxnSpPr>
          <p:nvPr/>
        </p:nvCxnSpPr>
        <p:spPr>
          <a:xfrm>
            <a:off x="3426100" y="3592325"/>
            <a:ext cx="0" cy="412500"/>
          </a:xfrm>
          <a:prstGeom prst="straightConnector1">
            <a:avLst/>
          </a:prstGeom>
          <a:noFill/>
          <a:ln w="9525" cap="flat" cmpd="sng">
            <a:solidFill>
              <a:schemeClr val="dk2"/>
            </a:solidFill>
            <a:prstDash val="solid"/>
            <a:round/>
            <a:headEnd type="none" w="med" len="med"/>
            <a:tailEnd type="triangle" w="med" len="med"/>
          </a:ln>
        </p:spPr>
      </p:cxnSp>
      <p:cxnSp>
        <p:nvCxnSpPr>
          <p:cNvPr id="194" name="Google Shape;194;p16"/>
          <p:cNvCxnSpPr>
            <a:stCxn id="187" idx="3"/>
            <a:endCxn id="189" idx="1"/>
          </p:cNvCxnSpPr>
          <p:nvPr/>
        </p:nvCxnSpPr>
        <p:spPr>
          <a:xfrm>
            <a:off x="4530700" y="4425350"/>
            <a:ext cx="1922100" cy="20700"/>
          </a:xfrm>
          <a:prstGeom prst="straightConnector1">
            <a:avLst/>
          </a:prstGeom>
          <a:noFill/>
          <a:ln w="9525" cap="flat" cmpd="sng">
            <a:solidFill>
              <a:srgbClr val="44546A"/>
            </a:solidFill>
            <a:prstDash val="solid"/>
            <a:round/>
            <a:headEnd type="none" w="med" len="med"/>
            <a:tailEnd type="triangle" w="med" len="med"/>
          </a:ln>
        </p:spPr>
      </p:cxnSp>
      <p:cxnSp>
        <p:nvCxnSpPr>
          <p:cNvPr id="195" name="Google Shape;195;p16"/>
          <p:cNvCxnSpPr>
            <a:stCxn id="189" idx="0"/>
            <a:endCxn id="188" idx="2"/>
          </p:cNvCxnSpPr>
          <p:nvPr/>
        </p:nvCxnSpPr>
        <p:spPr>
          <a:xfrm rot="10800000">
            <a:off x="7601000" y="3592339"/>
            <a:ext cx="0" cy="370800"/>
          </a:xfrm>
          <a:prstGeom prst="straightConnector1">
            <a:avLst/>
          </a:prstGeom>
          <a:noFill/>
          <a:ln w="9525" cap="flat" cmpd="sng">
            <a:solidFill>
              <a:schemeClr val="dk2"/>
            </a:solidFill>
            <a:prstDash val="solid"/>
            <a:round/>
            <a:headEnd type="none" w="med" len="med"/>
            <a:tailEnd type="triangle" w="med" len="med"/>
          </a:ln>
        </p:spPr>
      </p:cxnSp>
      <p:pic>
        <p:nvPicPr>
          <p:cNvPr id="196" name="Google Shape;196;p16"/>
          <p:cNvPicPr preferRelativeResize="0"/>
          <p:nvPr/>
        </p:nvPicPr>
        <p:blipFill>
          <a:blip r:embed="rId8">
            <a:alphaModFix/>
          </a:blip>
          <a:stretch>
            <a:fillRect/>
          </a:stretch>
        </p:blipFill>
        <p:spPr>
          <a:xfrm>
            <a:off x="7864700" y="2751425"/>
            <a:ext cx="840900" cy="840900"/>
          </a:xfrm>
          <a:prstGeom prst="rect">
            <a:avLst/>
          </a:prstGeom>
          <a:noFill/>
          <a:ln>
            <a:noFill/>
          </a:ln>
        </p:spPr>
      </p:pic>
      <p:pic>
        <p:nvPicPr>
          <p:cNvPr id="197" name="Google Shape;197;p16"/>
          <p:cNvPicPr preferRelativeResize="0"/>
          <p:nvPr/>
        </p:nvPicPr>
        <p:blipFill rotWithShape="1">
          <a:blip r:embed="rId9">
            <a:alphaModFix/>
          </a:blip>
          <a:srcRect l="2557" t="4409" r="88355" b="67435"/>
          <a:stretch/>
        </p:blipFill>
        <p:spPr>
          <a:xfrm>
            <a:off x="7991725" y="1747675"/>
            <a:ext cx="586851" cy="787976"/>
          </a:xfrm>
          <a:prstGeom prst="rect">
            <a:avLst/>
          </a:prstGeom>
          <a:noFill/>
          <a:ln>
            <a:noFill/>
          </a:ln>
        </p:spPr>
      </p:pic>
      <p:cxnSp>
        <p:nvCxnSpPr>
          <p:cNvPr id="198" name="Google Shape;198;p16"/>
          <p:cNvCxnSpPr>
            <a:endCxn id="190" idx="2"/>
          </p:cNvCxnSpPr>
          <p:nvPr/>
        </p:nvCxnSpPr>
        <p:spPr>
          <a:xfrm rot="10800000">
            <a:off x="7601000" y="2535613"/>
            <a:ext cx="5700" cy="203100"/>
          </a:xfrm>
          <a:prstGeom prst="straightConnector1">
            <a:avLst/>
          </a:prstGeom>
          <a:noFill/>
          <a:ln w="9525" cap="flat" cmpd="sng">
            <a:solidFill>
              <a:schemeClr val="dk2"/>
            </a:solidFill>
            <a:prstDash val="solid"/>
            <a:round/>
            <a:headEnd type="none" w="med" len="med"/>
            <a:tailEnd type="triangle" w="med" len="med"/>
          </a:ln>
        </p:spPr>
      </p:cxnSp>
      <p:pic>
        <p:nvPicPr>
          <p:cNvPr id="199" name="Google Shape;199;p16"/>
          <p:cNvPicPr preferRelativeResize="0"/>
          <p:nvPr/>
        </p:nvPicPr>
        <p:blipFill>
          <a:blip r:embed="rId10">
            <a:alphaModFix/>
          </a:blip>
          <a:stretch>
            <a:fillRect/>
          </a:stretch>
        </p:blipFill>
        <p:spPr>
          <a:xfrm>
            <a:off x="3581400" y="1780463"/>
            <a:ext cx="586849" cy="586849"/>
          </a:xfrm>
          <a:prstGeom prst="rect">
            <a:avLst/>
          </a:prstGeom>
          <a:noFill/>
          <a:ln>
            <a:noFill/>
          </a:ln>
        </p:spPr>
      </p:pic>
      <p:pic>
        <p:nvPicPr>
          <p:cNvPr id="200" name="Google Shape;200;p16"/>
          <p:cNvPicPr preferRelativeResize="0"/>
          <p:nvPr/>
        </p:nvPicPr>
        <p:blipFill>
          <a:blip r:embed="rId11">
            <a:alphaModFix/>
          </a:blip>
          <a:stretch>
            <a:fillRect/>
          </a:stretch>
        </p:blipFill>
        <p:spPr>
          <a:xfrm>
            <a:off x="3892469" y="2914788"/>
            <a:ext cx="577931" cy="478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Google Shape;205;p17"/>
          <p:cNvPicPr preferRelativeResize="0"/>
          <p:nvPr/>
        </p:nvPicPr>
        <p:blipFill rotWithShape="1">
          <a:blip r:embed="rId3">
            <a:alphaModFix/>
          </a:blip>
          <a:srcRect/>
          <a:stretch/>
        </p:blipFill>
        <p:spPr>
          <a:xfrm rot="5400000">
            <a:off x="4926905" y="1460761"/>
            <a:ext cx="478058" cy="10358136"/>
          </a:xfrm>
          <a:prstGeom prst="rect">
            <a:avLst/>
          </a:prstGeom>
          <a:noFill/>
          <a:ln>
            <a:noFill/>
          </a:ln>
        </p:spPr>
      </p:pic>
      <p:pic>
        <p:nvPicPr>
          <p:cNvPr id="206" name="Google Shape;206;p17" descr="A close up of a sign&#10;&#10;Description automatically generated"/>
          <p:cNvPicPr preferRelativeResize="0">
            <a:picLocks noGrp="1"/>
          </p:cNvPicPr>
          <p:nvPr>
            <p:ph type="body" idx="1"/>
          </p:nvPr>
        </p:nvPicPr>
        <p:blipFill rotWithShape="1">
          <a:blip r:embed="rId4">
            <a:alphaModFix/>
          </a:blip>
          <a:srcRect/>
          <a:stretch/>
        </p:blipFill>
        <p:spPr>
          <a:xfrm>
            <a:off x="10844462" y="332681"/>
            <a:ext cx="968545" cy="721920"/>
          </a:xfrm>
          <a:prstGeom prst="rect">
            <a:avLst/>
          </a:prstGeom>
          <a:noFill/>
          <a:ln>
            <a:noFill/>
          </a:ln>
        </p:spPr>
      </p:pic>
      <p:pic>
        <p:nvPicPr>
          <p:cNvPr id="207" name="Google Shape;207;p17"/>
          <p:cNvPicPr preferRelativeResize="0"/>
          <p:nvPr/>
        </p:nvPicPr>
        <p:blipFill rotWithShape="1">
          <a:blip r:embed="rId5">
            <a:alphaModFix/>
          </a:blip>
          <a:srcRect/>
          <a:stretch/>
        </p:blipFill>
        <p:spPr>
          <a:xfrm rot="5400000">
            <a:off x="11029472" y="5716331"/>
            <a:ext cx="478059" cy="1846997"/>
          </a:xfrm>
          <a:prstGeom prst="rect">
            <a:avLst/>
          </a:prstGeom>
          <a:noFill/>
          <a:ln>
            <a:noFill/>
          </a:ln>
        </p:spPr>
      </p:pic>
      <p:pic>
        <p:nvPicPr>
          <p:cNvPr id="208" name="Google Shape;208;p17"/>
          <p:cNvPicPr preferRelativeResize="0"/>
          <p:nvPr/>
        </p:nvPicPr>
        <p:blipFill rotWithShape="1">
          <a:blip r:embed="rId3">
            <a:alphaModFix/>
          </a:blip>
          <a:srcRect/>
          <a:stretch/>
        </p:blipFill>
        <p:spPr>
          <a:xfrm rot="5400000">
            <a:off x="107253" y="5934335"/>
            <a:ext cx="346080" cy="586852"/>
          </a:xfrm>
          <a:prstGeom prst="rect">
            <a:avLst/>
          </a:prstGeom>
          <a:noFill/>
          <a:ln>
            <a:noFill/>
          </a:ln>
        </p:spPr>
      </p:pic>
      <p:pic>
        <p:nvPicPr>
          <p:cNvPr id="209" name="Google Shape;209;p17" descr="A picture containing food, room, drawing&#10;&#10;Description automatically generated"/>
          <p:cNvPicPr preferRelativeResize="0"/>
          <p:nvPr/>
        </p:nvPicPr>
        <p:blipFill rotWithShape="1">
          <a:blip r:embed="rId6">
            <a:alphaModFix/>
          </a:blip>
          <a:srcRect/>
          <a:stretch/>
        </p:blipFill>
        <p:spPr>
          <a:xfrm>
            <a:off x="285928" y="152400"/>
            <a:ext cx="1038575" cy="1067450"/>
          </a:xfrm>
          <a:prstGeom prst="rect">
            <a:avLst/>
          </a:prstGeom>
          <a:noFill/>
          <a:ln>
            <a:noFill/>
          </a:ln>
        </p:spPr>
      </p:pic>
      <p:sp>
        <p:nvSpPr>
          <p:cNvPr id="210" name="Google Shape;210;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8/15/2022</a:t>
            </a:r>
            <a:endParaRPr/>
          </a:p>
        </p:txBody>
      </p:sp>
      <p:sp>
        <p:nvSpPr>
          <p:cNvPr id="211" name="Google Shape;211;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Electronics and Telecommunication Engineering Department</a:t>
            </a:r>
            <a:endParaRPr/>
          </a:p>
        </p:txBody>
      </p:sp>
      <p:sp>
        <p:nvSpPr>
          <p:cNvPr id="212" name="Google Shape;212;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a:t>
            </a:fld>
            <a:endParaRPr/>
          </a:p>
        </p:txBody>
      </p:sp>
      <p:sp>
        <p:nvSpPr>
          <p:cNvPr id="213" name="Google Shape;213;p17"/>
          <p:cNvSpPr txBox="1"/>
          <p:nvPr/>
        </p:nvSpPr>
        <p:spPr>
          <a:xfrm>
            <a:off x="1434499" y="332675"/>
            <a:ext cx="8388600" cy="815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100" b="1">
                <a:solidFill>
                  <a:srgbClr val="A61C00"/>
                </a:solidFill>
                <a:latin typeface="Calibri"/>
                <a:ea typeface="Calibri"/>
                <a:cs typeface="Calibri"/>
                <a:sym typeface="Calibri"/>
              </a:rPr>
              <a:t>Working</a:t>
            </a:r>
            <a:endParaRPr sz="4100" b="1">
              <a:solidFill>
                <a:srgbClr val="A61C00"/>
              </a:solidFill>
              <a:latin typeface="Calibri"/>
              <a:ea typeface="Calibri"/>
              <a:cs typeface="Calibri"/>
              <a:sym typeface="Calibri"/>
            </a:endParaRPr>
          </a:p>
        </p:txBody>
      </p:sp>
      <p:sp>
        <p:nvSpPr>
          <p:cNvPr id="214" name="Google Shape;214;p17"/>
          <p:cNvSpPr txBox="1"/>
          <p:nvPr/>
        </p:nvSpPr>
        <p:spPr>
          <a:xfrm>
            <a:off x="909775" y="1565800"/>
            <a:ext cx="9580500" cy="3263100"/>
          </a:xfrm>
          <a:prstGeom prst="rect">
            <a:avLst/>
          </a:prstGeom>
          <a:noFill/>
          <a:ln>
            <a:noFill/>
          </a:ln>
        </p:spPr>
        <p:txBody>
          <a:bodyPr spcFirstLastPara="1" wrap="square" lIns="91425" tIns="91425" rIns="91425" bIns="91425" anchor="t" anchorCtr="0">
            <a:spAutoFit/>
          </a:bodyPr>
          <a:lstStyle/>
          <a:p>
            <a:pPr marL="457200" lvl="0" indent="-355600" algn="l" rtl="0">
              <a:lnSpc>
                <a:spcPct val="150000"/>
              </a:lnSpc>
              <a:spcBef>
                <a:spcPts val="0"/>
              </a:spcBef>
              <a:spcAft>
                <a:spcPts val="0"/>
              </a:spcAft>
              <a:buClr>
                <a:schemeClr val="dk1"/>
              </a:buClr>
              <a:buSzPts val="2000"/>
              <a:buFont typeface="Times New Roman"/>
              <a:buChar char="●"/>
            </a:pPr>
            <a:r>
              <a:rPr lang="en-US" sz="2000">
                <a:solidFill>
                  <a:schemeClr val="dk1"/>
                </a:solidFill>
                <a:highlight>
                  <a:srgbClr val="FFFFFF"/>
                </a:highlight>
                <a:latin typeface="Times New Roman"/>
                <a:ea typeface="Times New Roman"/>
                <a:cs typeface="Times New Roman"/>
                <a:sym typeface="Times New Roman"/>
              </a:rPr>
              <a:t>First we will connect mobile to the Hc-05 bluetooth module .</a:t>
            </a:r>
            <a:endParaRPr sz="2000">
              <a:solidFill>
                <a:schemeClr val="dk1"/>
              </a:solidFill>
              <a:highlight>
                <a:srgbClr val="FFFFFF"/>
              </a:highlight>
              <a:latin typeface="Times New Roman"/>
              <a:ea typeface="Times New Roman"/>
              <a:cs typeface="Times New Roman"/>
              <a:sym typeface="Times New Roman"/>
            </a:endParaRPr>
          </a:p>
          <a:p>
            <a:pPr marL="457200" lvl="0" indent="-355600" algn="l" rtl="0">
              <a:lnSpc>
                <a:spcPct val="150000"/>
              </a:lnSpc>
              <a:spcBef>
                <a:spcPts val="0"/>
              </a:spcBef>
              <a:spcAft>
                <a:spcPts val="0"/>
              </a:spcAft>
              <a:buClr>
                <a:schemeClr val="dk1"/>
              </a:buClr>
              <a:buSzPts val="2000"/>
              <a:buFont typeface="Times New Roman"/>
              <a:buChar char="●"/>
            </a:pPr>
            <a:r>
              <a:rPr lang="en-US" sz="2000">
                <a:solidFill>
                  <a:schemeClr val="dk1"/>
                </a:solidFill>
                <a:highlight>
                  <a:srgbClr val="FFFFFF"/>
                </a:highlight>
                <a:latin typeface="Times New Roman"/>
                <a:ea typeface="Times New Roman"/>
                <a:cs typeface="Times New Roman"/>
                <a:sym typeface="Times New Roman"/>
              </a:rPr>
              <a:t>Then we will take text input from  the user.</a:t>
            </a:r>
            <a:endParaRPr sz="2000">
              <a:solidFill>
                <a:srgbClr val="262626"/>
              </a:solidFill>
              <a:highlight>
                <a:srgbClr val="FFFFFF"/>
              </a:highlight>
              <a:latin typeface="Times New Roman"/>
              <a:ea typeface="Times New Roman"/>
              <a:cs typeface="Times New Roman"/>
              <a:sym typeface="Times New Roman"/>
            </a:endParaRPr>
          </a:p>
          <a:p>
            <a:pPr marL="457200" lvl="0" indent="-355600" algn="l" rtl="0">
              <a:lnSpc>
                <a:spcPct val="150000"/>
              </a:lnSpc>
              <a:spcBef>
                <a:spcPts val="0"/>
              </a:spcBef>
              <a:spcAft>
                <a:spcPts val="0"/>
              </a:spcAft>
              <a:buClr>
                <a:schemeClr val="dk1"/>
              </a:buClr>
              <a:buSzPts val="2000"/>
              <a:buFont typeface="Times New Roman"/>
              <a:buChar char="●"/>
            </a:pPr>
            <a:r>
              <a:rPr lang="en-US" sz="2000">
                <a:solidFill>
                  <a:schemeClr val="dk1"/>
                </a:solidFill>
                <a:highlight>
                  <a:srgbClr val="FFFFFF"/>
                </a:highlight>
                <a:latin typeface="Times New Roman"/>
                <a:ea typeface="Times New Roman"/>
                <a:cs typeface="Times New Roman"/>
                <a:sym typeface="Times New Roman"/>
              </a:rPr>
              <a:t>Using a Bluetooth module it is sent to STM32 Board.</a:t>
            </a:r>
            <a:endParaRPr sz="2000">
              <a:solidFill>
                <a:schemeClr val="dk1"/>
              </a:solidFill>
              <a:highlight>
                <a:srgbClr val="FFFFFF"/>
              </a:highlight>
              <a:latin typeface="Times New Roman"/>
              <a:ea typeface="Times New Roman"/>
              <a:cs typeface="Times New Roman"/>
              <a:sym typeface="Times New Roman"/>
            </a:endParaRPr>
          </a:p>
          <a:p>
            <a:pPr marL="457200" lvl="0" indent="-355600" algn="l" rtl="0">
              <a:lnSpc>
                <a:spcPct val="150000"/>
              </a:lnSpc>
              <a:spcBef>
                <a:spcPts val="0"/>
              </a:spcBef>
              <a:spcAft>
                <a:spcPts val="0"/>
              </a:spcAft>
              <a:buClr>
                <a:schemeClr val="dk1"/>
              </a:buClr>
              <a:buSzPts val="2000"/>
              <a:buFont typeface="Times New Roman"/>
              <a:buChar char="●"/>
            </a:pPr>
            <a:r>
              <a:rPr lang="en-US" sz="2000">
                <a:solidFill>
                  <a:schemeClr val="dk1"/>
                </a:solidFill>
                <a:highlight>
                  <a:srgbClr val="FFFFFF"/>
                </a:highlight>
                <a:latin typeface="Times New Roman"/>
                <a:ea typeface="Times New Roman"/>
                <a:cs typeface="Times New Roman"/>
                <a:sym typeface="Times New Roman"/>
              </a:rPr>
              <a:t>Then the STM32 is programmed to convert the text input into an electric signal that can operate some mechanical entities.</a:t>
            </a:r>
            <a:endParaRPr sz="2000">
              <a:solidFill>
                <a:schemeClr val="dk1"/>
              </a:solidFill>
              <a:highlight>
                <a:srgbClr val="FFFFFF"/>
              </a:highlight>
              <a:latin typeface="Times New Roman"/>
              <a:ea typeface="Times New Roman"/>
              <a:cs typeface="Times New Roman"/>
              <a:sym typeface="Times New Roman"/>
            </a:endParaRPr>
          </a:p>
          <a:p>
            <a:pPr marL="457200" lvl="0" indent="-355600" algn="l" rtl="0">
              <a:lnSpc>
                <a:spcPct val="150000"/>
              </a:lnSpc>
              <a:spcBef>
                <a:spcPts val="0"/>
              </a:spcBef>
              <a:spcAft>
                <a:spcPts val="0"/>
              </a:spcAft>
              <a:buClr>
                <a:schemeClr val="dk1"/>
              </a:buClr>
              <a:buSzPts val="2000"/>
              <a:buFont typeface="Times New Roman"/>
              <a:buChar char="●"/>
            </a:pPr>
            <a:r>
              <a:rPr lang="en-US" sz="2000">
                <a:solidFill>
                  <a:schemeClr val="dk1"/>
                </a:solidFill>
                <a:highlight>
                  <a:srgbClr val="FFFFFF"/>
                </a:highlight>
                <a:latin typeface="Times New Roman"/>
                <a:ea typeface="Times New Roman"/>
                <a:cs typeface="Times New Roman"/>
                <a:sym typeface="Times New Roman"/>
              </a:rPr>
              <a:t>Then we used the electrical signal to run LED arrays to represent the braille output.</a:t>
            </a:r>
            <a:endParaRPr sz="2000">
              <a:solidFill>
                <a:schemeClr val="dk1"/>
              </a:solidFill>
              <a:highlight>
                <a:srgbClr val="FFFFFF"/>
              </a:highlight>
              <a:latin typeface="Times New Roman"/>
              <a:ea typeface="Times New Roman"/>
              <a:cs typeface="Times New Roman"/>
              <a:sym typeface="Times New Roman"/>
            </a:endParaRPr>
          </a:p>
          <a:p>
            <a:pPr marL="457200" lvl="0" indent="-355600" algn="l" rtl="0">
              <a:lnSpc>
                <a:spcPct val="150000"/>
              </a:lnSpc>
              <a:spcBef>
                <a:spcPts val="0"/>
              </a:spcBef>
              <a:spcAft>
                <a:spcPts val="0"/>
              </a:spcAft>
              <a:buClr>
                <a:schemeClr val="dk1"/>
              </a:buClr>
              <a:buSzPts val="2000"/>
              <a:buFont typeface="Times New Roman"/>
              <a:buChar char="●"/>
            </a:pPr>
            <a:r>
              <a:rPr lang="en-US" sz="2000">
                <a:solidFill>
                  <a:schemeClr val="dk1"/>
                </a:solidFill>
                <a:highlight>
                  <a:srgbClr val="FFFFFF"/>
                </a:highlight>
                <a:latin typeface="Times New Roman"/>
                <a:ea typeface="Times New Roman"/>
                <a:cs typeface="Times New Roman"/>
                <a:sym typeface="Times New Roman"/>
              </a:rPr>
              <a:t>With the form of led we will get alphabet will be represented.</a:t>
            </a:r>
            <a:endParaRPr sz="200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828</Words>
  <Application>Microsoft Office PowerPoint</Application>
  <PresentationFormat>Widescreen</PresentationFormat>
  <Paragraphs>149</Paragraphs>
  <Slides>14</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Roboto</vt:lpstr>
      <vt:lpstr>Arial</vt:lpstr>
      <vt:lpstr>Calibri</vt:lpstr>
      <vt:lpstr>Noto Sans Symbols</vt:lpstr>
      <vt:lpstr>Bookman Old Style</vt:lpstr>
      <vt:lpstr>Century Gothic</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KARTHIK KANNAN</cp:lastModifiedBy>
  <cp:revision>1</cp:revision>
  <dcterms:modified xsi:type="dcterms:W3CDTF">2023-12-14T12:50:59Z</dcterms:modified>
</cp:coreProperties>
</file>